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386" r:id="rId3"/>
    <p:sldId id="387" r:id="rId4"/>
    <p:sldId id="388" r:id="rId5"/>
    <p:sldId id="315" r:id="rId6"/>
    <p:sldId id="390" r:id="rId7"/>
    <p:sldId id="389" r:id="rId8"/>
    <p:sldId id="316" r:id="rId9"/>
    <p:sldId id="392" r:id="rId10"/>
    <p:sldId id="391" r:id="rId11"/>
    <p:sldId id="317" r:id="rId12"/>
    <p:sldId id="394" r:id="rId13"/>
    <p:sldId id="393" r:id="rId14"/>
    <p:sldId id="318" r:id="rId15"/>
    <p:sldId id="397" r:id="rId16"/>
    <p:sldId id="327" r:id="rId17"/>
    <p:sldId id="326" r:id="rId18"/>
    <p:sldId id="325" r:id="rId19"/>
    <p:sldId id="323" r:id="rId20"/>
    <p:sldId id="346" r:id="rId21"/>
    <p:sldId id="367" r:id="rId22"/>
    <p:sldId id="363" r:id="rId23"/>
    <p:sldId id="347" r:id="rId24"/>
    <p:sldId id="348" r:id="rId25"/>
    <p:sldId id="357" r:id="rId26"/>
    <p:sldId id="356" r:id="rId27"/>
    <p:sldId id="366" r:id="rId28"/>
    <p:sldId id="383" r:id="rId29"/>
    <p:sldId id="358" r:id="rId30"/>
    <p:sldId id="380" r:id="rId31"/>
    <p:sldId id="399" r:id="rId32"/>
    <p:sldId id="381" r:id="rId33"/>
    <p:sldId id="370" r:id="rId34"/>
    <p:sldId id="378" r:id="rId35"/>
    <p:sldId id="379" r:id="rId36"/>
    <p:sldId id="382" r:id="rId37"/>
    <p:sldId id="395" r:id="rId38"/>
    <p:sldId id="396" r:id="rId39"/>
    <p:sldId id="398" r:id="rId40"/>
    <p:sldId id="353" r:id="rId41"/>
    <p:sldId id="364" r:id="rId42"/>
    <p:sldId id="270" r:id="rId43"/>
    <p:sldId id="365" r:id="rId44"/>
    <p:sldId id="277" r:id="rId45"/>
    <p:sldId id="342" r:id="rId46"/>
    <p:sldId id="343" r:id="rId47"/>
    <p:sldId id="344" r:id="rId48"/>
    <p:sldId id="278" r:id="rId49"/>
    <p:sldId id="276" r:id="rId50"/>
    <p:sldId id="275" r:id="rId51"/>
    <p:sldId id="271" r:id="rId52"/>
    <p:sldId id="272" r:id="rId53"/>
    <p:sldId id="273" r:id="rId54"/>
    <p:sldId id="279" r:id="rId55"/>
    <p:sldId id="274" r:id="rId56"/>
    <p:sldId id="280" r:id="rId57"/>
    <p:sldId id="339" r:id="rId58"/>
    <p:sldId id="289" r:id="rId59"/>
    <p:sldId id="293" r:id="rId60"/>
    <p:sldId id="294" r:id="rId61"/>
    <p:sldId id="297" r:id="rId62"/>
    <p:sldId id="340" r:id="rId63"/>
    <p:sldId id="341" r:id="rId64"/>
    <p:sldId id="314" r:id="rId65"/>
    <p:sldId id="298" r:id="rId66"/>
    <p:sldId id="299" r:id="rId67"/>
    <p:sldId id="301" r:id="rId68"/>
    <p:sldId id="302" r:id="rId69"/>
    <p:sldId id="303" r:id="rId70"/>
    <p:sldId id="304" r:id="rId71"/>
    <p:sldId id="305" r:id="rId72"/>
    <p:sldId id="306" r:id="rId73"/>
    <p:sldId id="307" r:id="rId74"/>
    <p:sldId id="308" r:id="rId75"/>
    <p:sldId id="309" r:id="rId76"/>
    <p:sldId id="310" r:id="rId77"/>
    <p:sldId id="311" r:id="rId78"/>
    <p:sldId id="384" r:id="rId79"/>
    <p:sldId id="355" r:id="rId80"/>
    <p:sldId id="329" r:id="rId81"/>
    <p:sldId id="330" r:id="rId82"/>
    <p:sldId id="328" r:id="rId83"/>
    <p:sldId id="284" r:id="rId84"/>
    <p:sldId id="331" r:id="rId85"/>
    <p:sldId id="285" r:id="rId86"/>
    <p:sldId id="332" r:id="rId87"/>
    <p:sldId id="258" r:id="rId88"/>
    <p:sldId id="259" r:id="rId89"/>
    <p:sldId id="260" r:id="rId90"/>
    <p:sldId id="261" r:id="rId91"/>
    <p:sldId id="286" r:id="rId92"/>
    <p:sldId id="333" r:id="rId93"/>
    <p:sldId id="291" r:id="rId94"/>
    <p:sldId id="290" r:id="rId95"/>
    <p:sldId id="287" r:id="rId96"/>
    <p:sldId id="312" r:id="rId97"/>
    <p:sldId id="288" r:id="rId98"/>
    <p:sldId id="292" r:id="rId99"/>
    <p:sldId id="263" r:id="rId100"/>
    <p:sldId id="354" r:id="rId101"/>
    <p:sldId id="334" r:id="rId102"/>
    <p:sldId id="335" r:id="rId103"/>
    <p:sldId id="336" r:id="rId104"/>
    <p:sldId id="337" r:id="rId105"/>
    <p:sldId id="338" r:id="rId10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3" autoAdjust="0"/>
    <p:restoredTop sz="94660"/>
  </p:normalViewPr>
  <p:slideViewPr>
    <p:cSldViewPr snapToGrid="0" snapToObjects="1">
      <p:cViewPr varScale="1">
        <p:scale>
          <a:sx n="148" d="100"/>
          <a:sy n="148" d="100"/>
        </p:scale>
        <p:origin x="132" y="414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presProps" Target="presProps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heme" Target="theme/theme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rence carin" userId="3b22cf038a245812" providerId="LiveId" clId="{8B94909B-B888-4FEC-8896-ADB1FF97CA99}"/>
  </pc:docChgLst>
  <pc:docChgLst>
    <pc:chgData name="lawrence carin" userId="3b22cf038a245812" providerId="LiveId" clId="{E04EA426-F48E-4193-B849-806F74EC0035}"/>
  </pc:docChgLst>
  <pc:docChgLst>
    <pc:chgData name="lawrence carin" userId="3b22cf038a245812" providerId="LiveId" clId="{4C5DC1DE-846F-49EA-B1EC-5415B65EAD4E}"/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0.png"/><Relationship Id="rId4" Type="http://schemas.openxmlformats.org/officeDocument/2006/relationships/image" Target="../media/image10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11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1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0.png"/><Relationship Id="rId5" Type="http://schemas.openxmlformats.org/officeDocument/2006/relationships/image" Target="../media/image400.png"/><Relationship Id="rId4" Type="http://schemas.openxmlformats.org/officeDocument/2006/relationships/image" Target="../media/image39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image" Target="../media/image5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160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28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0.png"/><Relationship Id="rId7" Type="http://schemas.openxmlformats.org/officeDocument/2006/relationships/image" Target="../media/image75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29.png"/><Relationship Id="rId4" Type="http://schemas.openxmlformats.org/officeDocument/2006/relationships/image" Target="../media/image53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3" Type="http://schemas.openxmlformats.org/officeDocument/2006/relationships/image" Target="../media/image72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29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0.png"/><Relationship Id="rId3" Type="http://schemas.openxmlformats.org/officeDocument/2006/relationships/image" Target="../media/image7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60.png"/><Relationship Id="rId10" Type="http://schemas.openxmlformats.org/officeDocument/2006/relationships/image" Target="../media/image29.png"/><Relationship Id="rId4" Type="http://schemas.openxmlformats.org/officeDocument/2006/relationships/image" Target="../media/image730.png"/><Relationship Id="rId9" Type="http://schemas.openxmlformats.org/officeDocument/2006/relationships/image" Target="../media/image7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Relationship Id="rId9" Type="http://schemas.openxmlformats.org/officeDocument/2006/relationships/image" Target="../media/image77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0.png"/><Relationship Id="rId3" Type="http://schemas.openxmlformats.org/officeDocument/2006/relationships/image" Target="../media/image860.png"/><Relationship Id="rId7" Type="http://schemas.openxmlformats.org/officeDocument/2006/relationships/image" Target="../media/image580.png"/><Relationship Id="rId2" Type="http://schemas.openxmlformats.org/officeDocument/2006/relationships/image" Target="../media/image8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11" Type="http://schemas.openxmlformats.org/officeDocument/2006/relationships/image" Target="../media/image820.png"/><Relationship Id="rId5" Type="http://schemas.openxmlformats.org/officeDocument/2006/relationships/image" Target="../media/image87.png"/><Relationship Id="rId10" Type="http://schemas.openxmlformats.org/officeDocument/2006/relationships/image" Target="../media/image89.png"/><Relationship Id="rId4" Type="http://schemas.openxmlformats.org/officeDocument/2006/relationships/image" Target="../media/image28.png"/><Relationship Id="rId9" Type="http://schemas.openxmlformats.org/officeDocument/2006/relationships/image" Target="../media/image60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0.png"/><Relationship Id="rId3" Type="http://schemas.openxmlformats.org/officeDocument/2006/relationships/image" Target="../media/image861.png"/><Relationship Id="rId7" Type="http://schemas.openxmlformats.org/officeDocument/2006/relationships/image" Target="../media/image870.png"/><Relationship Id="rId12" Type="http://schemas.openxmlformats.org/officeDocument/2006/relationships/image" Target="../media/image30.png"/><Relationship Id="rId2" Type="http://schemas.openxmlformats.org/officeDocument/2006/relationships/image" Target="../media/image851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1.png"/><Relationship Id="rId5" Type="http://schemas.openxmlformats.org/officeDocument/2006/relationships/image" Target="../media/image28.png"/><Relationship Id="rId10" Type="http://schemas.openxmlformats.org/officeDocument/2006/relationships/image" Target="../media/image591.png"/><Relationship Id="rId4" Type="http://schemas.openxmlformats.org/officeDocument/2006/relationships/image" Target="../media/image890.png"/><Relationship Id="rId9" Type="http://schemas.openxmlformats.org/officeDocument/2006/relationships/image" Target="../media/image581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1.png"/><Relationship Id="rId3" Type="http://schemas.openxmlformats.org/officeDocument/2006/relationships/image" Target="../media/image862.png"/><Relationship Id="rId7" Type="http://schemas.openxmlformats.org/officeDocument/2006/relationships/image" Target="../media/image871.png"/><Relationship Id="rId12" Type="http://schemas.openxmlformats.org/officeDocument/2006/relationships/image" Target="../media/image30.png"/><Relationship Id="rId2" Type="http://schemas.openxmlformats.org/officeDocument/2006/relationships/image" Target="../media/image852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602.png"/><Relationship Id="rId5" Type="http://schemas.openxmlformats.org/officeDocument/2006/relationships/image" Target="../media/image28.png"/><Relationship Id="rId10" Type="http://schemas.openxmlformats.org/officeDocument/2006/relationships/image" Target="../media/image592.png"/><Relationship Id="rId4" Type="http://schemas.openxmlformats.org/officeDocument/2006/relationships/image" Target="../media/image891.png"/><Relationship Id="rId9" Type="http://schemas.openxmlformats.org/officeDocument/2006/relationships/image" Target="../media/image58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9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3.png"/><Relationship Id="rId2" Type="http://schemas.openxmlformats.org/officeDocument/2006/relationships/image" Target="../media/image9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52.png"/><Relationship Id="rId4" Type="http://schemas.openxmlformats.org/officeDocument/2006/relationships/image" Target="../media/image94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64.png"/><Relationship Id="rId7" Type="http://schemas.openxmlformats.org/officeDocument/2006/relationships/image" Target="../media/image95.png"/><Relationship Id="rId2" Type="http://schemas.openxmlformats.org/officeDocument/2006/relationships/image" Target="../media/image9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0.png"/><Relationship Id="rId5" Type="http://schemas.openxmlformats.org/officeDocument/2006/relationships/image" Target="../media/image52.png"/><Relationship Id="rId4" Type="http://schemas.openxmlformats.org/officeDocument/2006/relationships/image" Target="../media/image92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865.png"/><Relationship Id="rId7" Type="http://schemas.openxmlformats.org/officeDocument/2006/relationships/image" Target="../media/image950.png"/><Relationship Id="rId2" Type="http://schemas.openxmlformats.org/officeDocument/2006/relationships/image" Target="../media/image9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1.png"/><Relationship Id="rId5" Type="http://schemas.openxmlformats.org/officeDocument/2006/relationships/image" Target="../media/image52.png"/><Relationship Id="rId4" Type="http://schemas.openxmlformats.org/officeDocument/2006/relationships/image" Target="../media/image92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0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4.png"/><Relationship Id="rId4" Type="http://schemas.openxmlformats.org/officeDocument/2006/relationships/image" Target="../media/image260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0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933FCB-BA86-49FE-8D7E-74687D9BABE1}"/>
              </a:ext>
            </a:extLst>
          </p:cNvPr>
          <p:cNvSpPr txBox="1"/>
          <p:nvPr/>
        </p:nvSpPr>
        <p:spPr>
          <a:xfrm>
            <a:off x="1521595" y="491662"/>
            <a:ext cx="5862271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/>
              <a:t>Reinforcement Learning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b="1" dirty="0"/>
              <a:t>Lecture 1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Lawrence Carin</a:t>
            </a:r>
          </a:p>
          <a:p>
            <a:pPr algn="ctr"/>
            <a:r>
              <a:rPr lang="en-US" dirty="0"/>
              <a:t>Duke University</a:t>
            </a:r>
          </a:p>
        </p:txBody>
      </p:sp>
    </p:spTree>
    <p:extLst>
      <p:ext uri="{BB962C8B-B14F-4D97-AF65-F5344CB8AC3E}">
        <p14:creationId xmlns:p14="http://schemas.microsoft.com/office/powerpoint/2010/main" val="32004440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043533" y="288119"/>
                <a:ext cx="6100467" cy="54938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observations defining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represented</a:t>
                </a:r>
              </a:p>
              <a:p>
                <a:r>
                  <a:rPr lang="en-US" sz="1350" dirty="0"/>
                  <a:t>      by vector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</a:t>
                </a:r>
                <a:r>
                  <a:rPr lang="en-US" sz="1350" b="1" dirty="0"/>
                  <a:t>actions </a:t>
                </a:r>
                <a:r>
                  <a:rPr lang="en-US" sz="1350" dirty="0"/>
                  <a:t>that may be taken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There is </a:t>
                </a:r>
                <a:r>
                  <a:rPr lang="en-US" sz="1350" b="1" dirty="0"/>
                  <a:t>randomness</a:t>
                </a:r>
                <a:r>
                  <a:rPr lang="en-US" sz="1350" dirty="0"/>
                  <a:t> in how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will respond to a given action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Let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represent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that when a patient is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the MD takes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, the patients state will change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Let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represent the “</a:t>
                </a:r>
                <a:r>
                  <a:rPr lang="en-US" sz="1350" b="1" dirty="0"/>
                  <a:t>reward</a:t>
                </a:r>
                <a:r>
                  <a:rPr lang="en-US" sz="1350" dirty="0"/>
                  <a:t>” associated with the MD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for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the patient transiting to new state of health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may reflect the </a:t>
                </a:r>
                <a:r>
                  <a:rPr lang="en-US" sz="1350" i="1" dirty="0"/>
                  <a:t>immediate</a:t>
                </a:r>
                <a:r>
                  <a:rPr lang="en-US" sz="1350" dirty="0"/>
                  <a:t> impact for the patient of the change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sz="1350" dirty="0"/>
                  <a:t> and also the cost of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33" y="288119"/>
                <a:ext cx="6100467" cy="5493812"/>
              </a:xfrm>
              <a:prstGeom prst="rect">
                <a:avLst/>
              </a:prstGeom>
              <a:blipFill>
                <a:blip r:embed="rId3"/>
                <a:stretch>
                  <a:fillRect l="-100" t="-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07674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6E11E-4164-4DC6-87DC-208A91EA3BFA}"/>
              </a:ext>
            </a:extLst>
          </p:cNvPr>
          <p:cNvSpPr txBox="1"/>
          <p:nvPr/>
        </p:nvSpPr>
        <p:spPr>
          <a:xfrm>
            <a:off x="1080744" y="1514946"/>
            <a:ext cx="721421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Appendix  3</a:t>
            </a:r>
          </a:p>
          <a:p>
            <a:pPr algn="ctr"/>
            <a:r>
              <a:rPr lang="en-US" sz="2400" dirty="0"/>
              <a:t>Connecting Deep Q Learning to Conventional Q Learning</a:t>
            </a:r>
          </a:p>
        </p:txBody>
      </p:sp>
    </p:spTree>
    <p:extLst>
      <p:ext uri="{BB962C8B-B14F-4D97-AF65-F5344CB8AC3E}">
        <p14:creationId xmlns:p14="http://schemas.microsoft.com/office/powerpoint/2010/main" val="116840850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94A72C-87E7-46F8-A12B-356E23092A8D}"/>
                  </a:ext>
                </a:extLst>
              </p:cNvPr>
              <p:cNvSpPr txBox="1"/>
              <p:nvPr/>
            </p:nvSpPr>
            <p:spPr>
              <a:xfrm>
                <a:off x="1721179" y="1840832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4294A72C-87E7-46F8-A12B-356E23092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1179" y="1840832"/>
                <a:ext cx="6391109" cy="369781"/>
              </a:xfrm>
              <a:prstGeom prst="rect">
                <a:avLst/>
              </a:prstGeom>
              <a:blipFill>
                <a:blip r:embed="rId2"/>
                <a:stretch>
                  <a:fillRect l="-191" t="-24590" b="-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F8871FD-7658-4860-8155-BBDF11028311}"/>
              </a:ext>
            </a:extLst>
          </p:cNvPr>
          <p:cNvSpPr txBox="1"/>
          <p:nvPr/>
        </p:nvSpPr>
        <p:spPr>
          <a:xfrm>
            <a:off x="542693" y="1120568"/>
            <a:ext cx="701961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Recall that in deep Q learning the update equation of the model parameters is: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sz="1600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After implementing the parameter update, the Q function may be expressed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7AA268-3F38-4117-8E74-DE60EE697D07}"/>
                  </a:ext>
                </a:extLst>
              </p:cNvPr>
              <p:cNvSpPr txBox="1"/>
              <p:nvPr/>
            </p:nvSpPr>
            <p:spPr>
              <a:xfrm>
                <a:off x="884304" y="3659052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F7AA268-3F38-4117-8E74-DE60EE697D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04" y="3659052"/>
                <a:ext cx="7717690" cy="293670"/>
              </a:xfrm>
              <a:prstGeom prst="rect">
                <a:avLst/>
              </a:prstGeom>
              <a:blipFill>
                <a:blip r:embed="rId3"/>
                <a:stretch>
                  <a:fillRect l="-1027" t="-52083" r="-237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7C54BB2-3A89-44F1-8D7A-439845F317A1}"/>
              </a:ext>
            </a:extLst>
          </p:cNvPr>
          <p:cNvSpPr txBox="1"/>
          <p:nvPr/>
        </p:nvSpPr>
        <p:spPr>
          <a:xfrm>
            <a:off x="2502136" y="0"/>
            <a:ext cx="38847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DQN Parameter Update Equation</a:t>
            </a:r>
          </a:p>
        </p:txBody>
      </p:sp>
    </p:spTree>
    <p:extLst>
      <p:ext uri="{BB962C8B-B14F-4D97-AF65-F5344CB8AC3E}">
        <p14:creationId xmlns:p14="http://schemas.microsoft.com/office/powerpoint/2010/main" val="109442462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B99937-E2F3-41D6-BA2F-1C799E7A0E6A}"/>
                  </a:ext>
                </a:extLst>
              </p:cNvPr>
              <p:cNvSpPr txBox="1"/>
              <p:nvPr/>
            </p:nvSpPr>
            <p:spPr>
              <a:xfrm>
                <a:off x="801262" y="1408038"/>
                <a:ext cx="4495783" cy="280076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Define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r>
                  <a:rPr lang="en-US" sz="1600" dirty="0"/>
                  <a:t>      from which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First-order Taylor-series expansion, for small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600" dirty="0"/>
                  <a:t>: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B99937-E2F3-41D6-BA2F-1C799E7A0E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262" y="1408038"/>
                <a:ext cx="4495783" cy="2800767"/>
              </a:xfrm>
              <a:prstGeom prst="rect">
                <a:avLst/>
              </a:prstGeom>
              <a:blipFill>
                <a:blip r:embed="rId2"/>
                <a:stretch>
                  <a:fillRect l="-542" t="-654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6CAB78-E945-4451-BA63-F656224B5292}"/>
                  </a:ext>
                </a:extLst>
              </p:cNvPr>
              <p:cNvSpPr txBox="1"/>
              <p:nvPr/>
            </p:nvSpPr>
            <p:spPr>
              <a:xfrm>
                <a:off x="1947126" y="1911730"/>
                <a:ext cx="6540252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96CAB78-E945-4451-BA63-F656224B52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7126" y="1911730"/>
                <a:ext cx="6540252" cy="293670"/>
              </a:xfrm>
              <a:prstGeom prst="rect">
                <a:avLst/>
              </a:prstGeom>
              <a:blipFill>
                <a:blip r:embed="rId3"/>
                <a:stretch>
                  <a:fillRect l="-932" t="-5416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24AF4-F07F-47A1-9944-BB31F1ED0E10}"/>
                  </a:ext>
                </a:extLst>
              </p:cNvPr>
              <p:cNvSpPr txBox="1"/>
              <p:nvPr/>
            </p:nvSpPr>
            <p:spPr>
              <a:xfrm>
                <a:off x="2956887" y="3030263"/>
                <a:ext cx="2497800" cy="4192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sz="135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)</a:t>
                </a:r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6424AF4-F07F-47A1-9944-BB31F1ED0E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887" y="3030263"/>
                <a:ext cx="2497800" cy="419282"/>
              </a:xfrm>
              <a:prstGeom prst="rect">
                <a:avLst/>
              </a:prstGeom>
              <a:blipFill>
                <a:blip r:embed="rId4"/>
                <a:stretch>
                  <a:fillRect l="-3171" t="-11594" r="-26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8E466-B0FE-408F-BAF8-79BFEAD7E506}"/>
                  </a:ext>
                </a:extLst>
              </p:cNvPr>
              <p:cNvSpPr txBox="1"/>
              <p:nvPr/>
            </p:nvSpPr>
            <p:spPr>
              <a:xfrm>
                <a:off x="2163383" y="4478768"/>
                <a:ext cx="4702891" cy="4878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 b="0" i="0" smtClean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sSub>
                        <m:sSub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48E466-B0FE-408F-BAF8-79BFEAD7E5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383" y="4478768"/>
                <a:ext cx="4702891" cy="487826"/>
              </a:xfrm>
              <a:prstGeom prst="rect">
                <a:avLst/>
              </a:prstGeom>
              <a:blipFill>
                <a:blip r:embed="rId5"/>
                <a:stretch>
                  <a:fillRect t="-32500" b="-2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17FD2-6521-4BB4-A19F-84563170FC82}"/>
                  </a:ext>
                </a:extLst>
              </p:cNvPr>
              <p:cNvSpPr txBox="1"/>
              <p:nvPr/>
            </p:nvSpPr>
            <p:spPr>
              <a:xfrm>
                <a:off x="655983" y="555102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1B17FD2-6521-4BB4-A19F-84563170F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3" y="555102"/>
                <a:ext cx="7717690" cy="293670"/>
              </a:xfrm>
              <a:prstGeom prst="rect">
                <a:avLst/>
              </a:prstGeom>
              <a:blipFill>
                <a:blip r:embed="rId6"/>
                <a:stretch>
                  <a:fillRect l="-1027" t="-52083" r="-158" b="-1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B151B48-4EF3-4EDC-9701-77E1432D4962}"/>
              </a:ext>
            </a:extLst>
          </p:cNvPr>
          <p:cNvSpPr txBox="1"/>
          <p:nvPr/>
        </p:nvSpPr>
        <p:spPr>
          <a:xfrm>
            <a:off x="3005831" y="-6831"/>
            <a:ext cx="2788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12126851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8436F-2FC3-41EB-8F28-1B6592FFB670}"/>
                  </a:ext>
                </a:extLst>
              </p:cNvPr>
              <p:cNvSpPr txBox="1"/>
              <p:nvPr/>
            </p:nvSpPr>
            <p:spPr>
              <a:xfrm>
                <a:off x="834888" y="979140"/>
                <a:ext cx="23589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By the definition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28436F-2FC3-41EB-8F28-1B6592FFB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8" y="979140"/>
                <a:ext cx="2358979" cy="338554"/>
              </a:xfrm>
              <a:prstGeom prst="rect">
                <a:avLst/>
              </a:prstGeom>
              <a:blipFill>
                <a:blip r:embed="rId2"/>
                <a:stretch>
                  <a:fillRect l="-1034"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EB6393-A615-4D59-AF28-C5399090BC44}"/>
                  </a:ext>
                </a:extLst>
              </p:cNvPr>
              <p:cNvSpPr txBox="1"/>
              <p:nvPr/>
            </p:nvSpPr>
            <p:spPr>
              <a:xfrm>
                <a:off x="149395" y="1660079"/>
                <a:ext cx="8610562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0EB6393-A615-4D59-AF28-C5399090B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395" y="1660079"/>
                <a:ext cx="8610562" cy="577530"/>
              </a:xfrm>
              <a:prstGeom prst="rect">
                <a:avLst/>
              </a:prstGeom>
              <a:blipFill>
                <a:blip r:embed="rId3"/>
                <a:stretch>
                  <a:fillRect t="-1473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7D7FC-898E-42A5-B4ED-3D294F0784FC}"/>
                  </a:ext>
                </a:extLst>
              </p:cNvPr>
              <p:cNvSpPr txBox="1"/>
              <p:nvPr/>
            </p:nvSpPr>
            <p:spPr>
              <a:xfrm>
                <a:off x="834888" y="2752448"/>
                <a:ext cx="5468100" cy="3649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Define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m:rPr>
                        <m:lit/>
                      </m:rP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  <m:r>
                      <m:rPr>
                        <m:lit/>
                      </m:rP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Sup>
                      <m:sSub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sz="1600" dirty="0"/>
                  <a:t>, yielding approximately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1A7D7FC-898E-42A5-B4ED-3D294F078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888" y="2752448"/>
                <a:ext cx="5468100" cy="364972"/>
              </a:xfrm>
              <a:prstGeom prst="rect">
                <a:avLst/>
              </a:prstGeom>
              <a:blipFill>
                <a:blip r:embed="rId4"/>
                <a:stretch>
                  <a:fillRect l="-446" t="-30508" b="-847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1A362-E7AA-4030-AD9C-51F42FB79BD9}"/>
                  </a:ext>
                </a:extLst>
              </p:cNvPr>
              <p:cNvSpPr txBox="1"/>
              <p:nvPr/>
            </p:nvSpPr>
            <p:spPr>
              <a:xfrm>
                <a:off x="1534241" y="3792654"/>
                <a:ext cx="5729389" cy="5014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)←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]</a:t>
                </a:r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5B1A362-E7AA-4030-AD9C-51F42FB79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241" y="3792654"/>
                <a:ext cx="5729389" cy="501419"/>
              </a:xfrm>
              <a:prstGeom prst="rect">
                <a:avLst/>
              </a:prstGeom>
              <a:blipFill>
                <a:blip r:embed="rId5"/>
                <a:stretch>
                  <a:fillRect l="-1383" t="-7317" r="-8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F188CAA0-6F91-4C36-8233-FE4199EBF3E1}"/>
              </a:ext>
            </a:extLst>
          </p:cNvPr>
          <p:cNvSpPr txBox="1"/>
          <p:nvPr/>
        </p:nvSpPr>
        <p:spPr>
          <a:xfrm>
            <a:off x="3005831" y="-6831"/>
            <a:ext cx="278832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Taylor Series Expansion</a:t>
            </a:r>
          </a:p>
        </p:txBody>
      </p:sp>
    </p:spTree>
    <p:extLst>
      <p:ext uri="{BB962C8B-B14F-4D97-AF65-F5344CB8AC3E}">
        <p14:creationId xmlns:p14="http://schemas.microsoft.com/office/powerpoint/2010/main" val="338999672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433919-320F-415C-AA94-D4793A75F4DD}"/>
              </a:ext>
            </a:extLst>
          </p:cNvPr>
          <p:cNvSpPr txBox="1"/>
          <p:nvPr/>
        </p:nvSpPr>
        <p:spPr>
          <a:xfrm>
            <a:off x="743918" y="643194"/>
            <a:ext cx="554171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The update rule for the model parameters in deep learning 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5DF9E7-05B0-4406-8207-41261F878320}"/>
                  </a:ext>
                </a:extLst>
              </p:cNvPr>
              <p:cNvSpPr txBox="1"/>
              <p:nvPr/>
            </p:nvSpPr>
            <p:spPr>
              <a:xfrm>
                <a:off x="743918" y="1387991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F5DF9E7-05B0-4406-8207-41261F8783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918" y="1387991"/>
                <a:ext cx="6391109" cy="369781"/>
              </a:xfrm>
              <a:prstGeom prst="rect">
                <a:avLst/>
              </a:prstGeom>
              <a:blipFill>
                <a:blip r:embed="rId2"/>
                <a:stretch>
                  <a:fillRect l="-191" t="-25000" b="-8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E10B72F1-E9B1-44F1-869B-4D92190FDDC4}"/>
              </a:ext>
            </a:extLst>
          </p:cNvPr>
          <p:cNvSpPr txBox="1"/>
          <p:nvPr/>
        </p:nvSpPr>
        <p:spPr>
          <a:xfrm>
            <a:off x="743918" y="2423111"/>
            <a:ext cx="57450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When viewed from the perspective of the Q function this yields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CADAFE-BCB7-47CB-8A48-46F601DDA4D9}"/>
              </a:ext>
            </a:extLst>
          </p:cNvPr>
          <p:cNvSpPr/>
          <p:nvPr/>
        </p:nvSpPr>
        <p:spPr>
          <a:xfrm>
            <a:off x="692160" y="4226255"/>
            <a:ext cx="80196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600" dirty="0"/>
              <a:t>Hence,  the update rule in deep Q learning for the model parameters corresponds exactly to the update rule in conventional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DEF070-5700-4A93-AAF2-7AF525D66171}"/>
                  </a:ext>
                </a:extLst>
              </p:cNvPr>
              <p:cNvSpPr/>
              <p:nvPr/>
            </p:nvSpPr>
            <p:spPr>
              <a:xfrm>
                <a:off x="2633172" y="3380366"/>
                <a:ext cx="2599173" cy="3649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m:rPr>
                          <m:lit/>
                        </m:rP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38DEF070-5700-4A93-AAF2-7AF525D661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3172" y="3380366"/>
                <a:ext cx="2599173" cy="364972"/>
              </a:xfrm>
              <a:prstGeom prst="rect">
                <a:avLst/>
              </a:prstGeom>
              <a:blipFill>
                <a:blip r:embed="rId3"/>
                <a:stretch>
                  <a:fillRect t="-32203" b="-830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5E6C7A-C866-4ED3-A33D-0669818BDB68}"/>
              </a:ext>
            </a:extLst>
          </p:cNvPr>
          <p:cNvSpPr txBox="1"/>
          <p:nvPr/>
        </p:nvSpPr>
        <p:spPr>
          <a:xfrm>
            <a:off x="3005831" y="-6831"/>
            <a:ext cx="3596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Connecting DQN to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19132-4468-43DA-9740-853446DC6D6E}"/>
                  </a:ext>
                </a:extLst>
              </p:cNvPr>
              <p:cNvSpPr txBox="1"/>
              <p:nvPr/>
            </p:nvSpPr>
            <p:spPr>
              <a:xfrm>
                <a:off x="1202936" y="2971652"/>
                <a:ext cx="5729389" cy="5014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)←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]</a:t>
                </a:r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A219132-4468-43DA-9740-853446DC6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2936" y="2971652"/>
                <a:ext cx="5729389" cy="501419"/>
              </a:xfrm>
              <a:prstGeom prst="rect">
                <a:avLst/>
              </a:prstGeom>
              <a:blipFill>
                <a:blip r:embed="rId4"/>
                <a:stretch>
                  <a:fillRect l="-1383" t="-7229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25939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0F0325-FD62-4CE7-BB5A-A6F222398D45}"/>
                  </a:ext>
                </a:extLst>
              </p:cNvPr>
              <p:cNvSpPr txBox="1"/>
              <p:nvPr/>
            </p:nvSpPr>
            <p:spPr>
              <a:xfrm>
                <a:off x="1046135" y="742139"/>
                <a:ext cx="6559553" cy="40318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When doing updates in deep Q learning we do NOT actually implement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r>
                  <a:rPr lang="en-US" sz="1600" dirty="0"/>
                  <a:t>      because now the Q function is not simply a table, as in original Q learning</a:t>
                </a:r>
              </a:p>
              <a:p>
                <a:endParaRPr lang="en-US" sz="1600" dirty="0"/>
              </a:p>
              <a:p>
                <a:endParaRPr lang="en-US" sz="1600" dirty="0"/>
              </a:p>
              <a:p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600" dirty="0"/>
                  <a:t>We implement</a:t>
                </a:r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endParaRPr lang="en-US" sz="1600" dirty="0"/>
              </a:p>
              <a:p>
                <a:r>
                  <a:rPr lang="en-US" sz="1600" dirty="0"/>
                  <a:t>       meaning we update the functional model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b="0" i="1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600" dirty="0"/>
                  <a:t> for the Q function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60F0325-FD62-4CE7-BB5A-A6F222398D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135" y="742139"/>
                <a:ext cx="6559553" cy="4031873"/>
              </a:xfrm>
              <a:prstGeom prst="rect">
                <a:avLst/>
              </a:prstGeom>
              <a:blipFill>
                <a:blip r:embed="rId2"/>
                <a:stretch>
                  <a:fillRect l="-372" t="-454" b="-1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48D4A-8276-433F-90DB-E82DD224FDD8}"/>
                  </a:ext>
                </a:extLst>
              </p:cNvPr>
              <p:cNvSpPr txBox="1"/>
              <p:nvPr/>
            </p:nvSpPr>
            <p:spPr>
              <a:xfrm>
                <a:off x="1508180" y="3482513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0148D4A-8276-433F-90DB-E82DD224FD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3482513"/>
                <a:ext cx="6391109" cy="369781"/>
              </a:xfrm>
              <a:prstGeom prst="rect">
                <a:avLst/>
              </a:prstGeom>
              <a:blipFill>
                <a:blip r:embed="rId4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D96955B-BA6A-424E-8794-E8EF3C90716B}"/>
              </a:ext>
            </a:extLst>
          </p:cNvPr>
          <p:cNvSpPr txBox="1"/>
          <p:nvPr/>
        </p:nvSpPr>
        <p:spPr>
          <a:xfrm>
            <a:off x="2711364" y="-6831"/>
            <a:ext cx="35964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Connecting DQN to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FE7DF2-5818-450F-909A-6F106D35B191}"/>
                  </a:ext>
                </a:extLst>
              </p:cNvPr>
              <p:cNvSpPr txBox="1"/>
              <p:nvPr/>
            </p:nvSpPr>
            <p:spPr>
              <a:xfrm>
                <a:off x="1508180" y="1288626"/>
                <a:ext cx="5729389" cy="5014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)←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]</a:t>
                </a:r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FE7DF2-5818-450F-909A-6F106D35B1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8180" y="1288626"/>
                <a:ext cx="5729389" cy="501419"/>
              </a:xfrm>
              <a:prstGeom prst="rect">
                <a:avLst/>
              </a:prstGeom>
              <a:blipFill>
                <a:blip r:embed="rId5"/>
                <a:stretch>
                  <a:fillRect l="-1383" t="-7229" r="-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05181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3105245" y="0"/>
            <a:ext cx="5922915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MD interacts with the patient through a series of actions, patient state changes, and rewards/costs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/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…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blipFill>
                <a:blip r:embed="rId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51011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05245" y="0"/>
                <a:ext cx="5922915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MD interacts with the patient through a series of actions, patient state changes, and rewards/costs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Goal: Develop a </a:t>
                </a:r>
                <a:r>
                  <a:rPr lang="en-US" sz="1350" b="1" dirty="0"/>
                  <a:t>policy</a:t>
                </a:r>
                <a:r>
                  <a:rPr lang="en-US" sz="1350" dirty="0"/>
                  <a:t> that defines for the MD the optimal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to take when presented by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the policy may define </a:t>
                </a:r>
                <a:r>
                  <a:rPr lang="en-US" sz="1350" i="1" dirty="0"/>
                  <a:t>standard of care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optimal policy will maximize the average reward over time, with reward accounting for patient outcome and 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245" y="0"/>
                <a:ext cx="5922915" cy="4247317"/>
              </a:xfrm>
              <a:prstGeom prst="rect">
                <a:avLst/>
              </a:prstGeom>
              <a:blipFill>
                <a:blip r:embed="rId3"/>
                <a:stretch>
                  <a:fillRect l="-103" t="-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/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…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blipFill>
                <a:blip r:embed="rId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41036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05245" y="0"/>
                <a:ext cx="5922915" cy="59093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MD interacts with the patient through a series of actions, patient state changes, and rewards/costs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Goal: Develop a </a:t>
                </a:r>
                <a:r>
                  <a:rPr lang="en-US" sz="1350" b="1" dirty="0"/>
                  <a:t>policy</a:t>
                </a:r>
                <a:r>
                  <a:rPr lang="en-US" sz="1350" dirty="0"/>
                  <a:t> that defines for the MD the optimal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to take when presented by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the policy may define </a:t>
                </a:r>
                <a:r>
                  <a:rPr lang="en-US" sz="1350" i="1" dirty="0"/>
                  <a:t>standard of care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optimal policy will maximize the average reward over time, with reward accounting for patient outcome and costs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should be non-myopic, in that it thinks ahead, to the long-run impact of actions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will typically weight impacts in the near-term more highly than what happens in the long run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5245" y="0"/>
                <a:ext cx="5922915" cy="5909310"/>
              </a:xfrm>
              <a:prstGeom prst="rect">
                <a:avLst/>
              </a:prstGeom>
              <a:blipFill>
                <a:blip r:embed="rId3"/>
                <a:stretch>
                  <a:fillRect l="-103" t="-103" r="-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/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…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… 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EE1087-03D5-4050-898F-B00CC14145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449" y="744116"/>
                <a:ext cx="2951962" cy="207749"/>
              </a:xfrm>
              <a:prstGeom prst="rect">
                <a:avLst/>
              </a:prstGeom>
              <a:blipFill>
                <a:blip r:embed="rId4"/>
                <a:stretch>
                  <a:fillRect l="-41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002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18899" y="313042"/>
                <a:ext cx="5672449" cy="33239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/>
                  <a:t>Big Challenge</a:t>
                </a:r>
                <a:endParaRPr lang="en-US" sz="210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typically do not know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i="1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How can we learn a policy without this?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can just experience/try things, keep a record of outcomes, and adapt and adjust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99" y="313042"/>
                <a:ext cx="5672449" cy="3323987"/>
              </a:xfrm>
              <a:prstGeom prst="rect">
                <a:avLst/>
              </a:prstGeom>
              <a:blipFill>
                <a:blip r:embed="rId3"/>
                <a:stretch>
                  <a:fillRect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18525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118899" y="313042"/>
                <a:ext cx="5672449" cy="47782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100" b="1" dirty="0"/>
                  <a:t>Big Challenge</a:t>
                </a:r>
                <a:endParaRPr lang="en-US" sz="210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typically do not know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i="1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How can we learn a policy without this?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We can just experience/try things, keep a record of outcomes, and adapt and adjust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Reinforce actions for particular patient states that are rewarding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Discourage actions that are expensive and yield poor outcomes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r>
                  <a:rPr lang="en-US" sz="1350" dirty="0"/>
                  <a:t>In many ways this is how medicine works, over time</a:t>
                </a:r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  <a:p>
                <a:pPr marL="557213" lvl="1" indent="-214313">
                  <a:buFont typeface="Wingdings" panose="05000000000000000000" pitchFamily="2" charset="2"/>
                  <a:buChar char="§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8899" y="313042"/>
                <a:ext cx="5672449" cy="4778231"/>
              </a:xfrm>
              <a:prstGeom prst="rect">
                <a:avLst/>
              </a:prstGeom>
              <a:blipFill>
                <a:blip r:embed="rId3"/>
                <a:stretch>
                  <a:fillRect t="-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04893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5" name="Picture 2" descr="Image result for doctor patient">
            <a:extLst>
              <a:ext uri="{FF2B5EF4-FFF2-40B4-BE49-F238E27FC236}">
                <a16:creationId xmlns:a16="http://schemas.microsoft.com/office/drawing/2014/main" id="{F53DC550-61C2-4F74-8512-47150F449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E4BA7F-2171-490A-8A38-2E644A858803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</p:spTree>
    <p:extLst>
      <p:ext uri="{BB962C8B-B14F-4D97-AF65-F5344CB8AC3E}">
        <p14:creationId xmlns:p14="http://schemas.microsoft.com/office/powerpoint/2010/main" val="20376047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actory machinery">
            <a:extLst>
              <a:ext uri="{FF2B5EF4-FFF2-40B4-BE49-F238E27FC236}">
                <a16:creationId xmlns:a16="http://schemas.microsoft.com/office/drawing/2014/main" id="{F6C5335C-8B4F-44CC-844D-C83B0AFB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73521"/>
            <a:ext cx="3514477" cy="1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BF9E6-4A83-455A-921D-E817FAA6DFD1}"/>
              </a:ext>
            </a:extLst>
          </p:cNvPr>
          <p:cNvSpPr txBox="1"/>
          <p:nvPr/>
        </p:nvSpPr>
        <p:spPr>
          <a:xfrm>
            <a:off x="5428403" y="2586053"/>
            <a:ext cx="2720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Monitoring/Maintenance of Factory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7" name="Picture 2" descr="Image result for doctor patient">
            <a:extLst>
              <a:ext uri="{FF2B5EF4-FFF2-40B4-BE49-F238E27FC236}">
                <a16:creationId xmlns:a16="http://schemas.microsoft.com/office/drawing/2014/main" id="{395D1A8E-B2DF-4651-9864-C223FA5C0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F7833-E574-4015-B15C-5E9378D3C054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</p:spTree>
    <p:extLst>
      <p:ext uri="{BB962C8B-B14F-4D97-AF65-F5344CB8AC3E}">
        <p14:creationId xmlns:p14="http://schemas.microsoft.com/office/powerpoint/2010/main" val="35802061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factory machinery">
            <a:extLst>
              <a:ext uri="{FF2B5EF4-FFF2-40B4-BE49-F238E27FC236}">
                <a16:creationId xmlns:a16="http://schemas.microsoft.com/office/drawing/2014/main" id="{F6C5335C-8B4F-44CC-844D-C83B0AFB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73521"/>
            <a:ext cx="3514477" cy="1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BF9E6-4A83-455A-921D-E817FAA6DFD1}"/>
              </a:ext>
            </a:extLst>
          </p:cNvPr>
          <p:cNvSpPr txBox="1"/>
          <p:nvPr/>
        </p:nvSpPr>
        <p:spPr>
          <a:xfrm>
            <a:off x="5428403" y="2586053"/>
            <a:ext cx="2720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Monitoring/Maintenance of Factory</a:t>
            </a:r>
          </a:p>
        </p:txBody>
      </p:sp>
      <p:pic>
        <p:nvPicPr>
          <p:cNvPr id="4100" name="Picture 4" descr="Image result for investing">
            <a:extLst>
              <a:ext uri="{FF2B5EF4-FFF2-40B4-BE49-F238E27FC236}">
                <a16:creationId xmlns:a16="http://schemas.microsoft.com/office/drawing/2014/main" id="{A3FB095A-60F8-4364-A4EB-79510F42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59" y="2887931"/>
            <a:ext cx="2721482" cy="18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6749B-666B-4127-A6F4-B7DE6B84E5AA}"/>
              </a:ext>
            </a:extLst>
          </p:cNvPr>
          <p:cNvSpPr txBox="1"/>
          <p:nvPr/>
        </p:nvSpPr>
        <p:spPr>
          <a:xfrm>
            <a:off x="6052759" y="3961963"/>
            <a:ext cx="816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Investing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9" name="Picture 2" descr="Image result for doctor patient">
            <a:extLst>
              <a:ext uri="{FF2B5EF4-FFF2-40B4-BE49-F238E27FC236}">
                <a16:creationId xmlns:a16="http://schemas.microsoft.com/office/drawing/2014/main" id="{734E28BD-CF93-429F-9EEA-92EE8BCA8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EB299E1-814D-4B9E-8F01-C78A88DF8F09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</p:spTree>
    <p:extLst>
      <p:ext uri="{BB962C8B-B14F-4D97-AF65-F5344CB8AC3E}">
        <p14:creationId xmlns:p14="http://schemas.microsoft.com/office/powerpoint/2010/main" val="41565472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B369032-C405-4FCA-82FD-217A0EA4DF8C}"/>
              </a:ext>
            </a:extLst>
          </p:cNvPr>
          <p:cNvSpPr txBox="1"/>
          <p:nvPr/>
        </p:nvSpPr>
        <p:spPr>
          <a:xfrm>
            <a:off x="869224" y="3088127"/>
            <a:ext cx="137569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Medicine/Health</a:t>
            </a:r>
          </a:p>
        </p:txBody>
      </p:sp>
      <p:pic>
        <p:nvPicPr>
          <p:cNvPr id="4098" name="Picture 2" descr="Image result for factory machinery">
            <a:extLst>
              <a:ext uri="{FF2B5EF4-FFF2-40B4-BE49-F238E27FC236}">
                <a16:creationId xmlns:a16="http://schemas.microsoft.com/office/drawing/2014/main" id="{F6C5335C-8B4F-44CC-844D-C83B0AFBC2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073521"/>
            <a:ext cx="3514477" cy="1498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9EBF9E6-4A83-455A-921D-E817FAA6DFD1}"/>
              </a:ext>
            </a:extLst>
          </p:cNvPr>
          <p:cNvSpPr txBox="1"/>
          <p:nvPr/>
        </p:nvSpPr>
        <p:spPr>
          <a:xfrm>
            <a:off x="5428403" y="2586053"/>
            <a:ext cx="272093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Monitoring/Maintenance of Factory</a:t>
            </a:r>
          </a:p>
        </p:txBody>
      </p:sp>
      <p:pic>
        <p:nvPicPr>
          <p:cNvPr id="4100" name="Picture 4" descr="Image result for investing">
            <a:extLst>
              <a:ext uri="{FF2B5EF4-FFF2-40B4-BE49-F238E27FC236}">
                <a16:creationId xmlns:a16="http://schemas.microsoft.com/office/drawing/2014/main" id="{A3FB095A-60F8-4364-A4EB-79510F42D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59" y="2887931"/>
            <a:ext cx="2721482" cy="1884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96749B-666B-4127-A6F4-B7DE6B84E5AA}"/>
              </a:ext>
            </a:extLst>
          </p:cNvPr>
          <p:cNvSpPr txBox="1"/>
          <p:nvPr/>
        </p:nvSpPr>
        <p:spPr>
          <a:xfrm>
            <a:off x="6052759" y="3961963"/>
            <a:ext cx="81618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Investing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EFDC1A5-D633-4E43-9407-1859FE4FB09F}"/>
              </a:ext>
            </a:extLst>
          </p:cNvPr>
          <p:cNvSpPr/>
          <p:nvPr/>
        </p:nvSpPr>
        <p:spPr>
          <a:xfrm>
            <a:off x="7795011" y="4549140"/>
            <a:ext cx="165735" cy="165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D5EA10E-FEC1-43D8-9659-780D7443591E}"/>
              </a:ext>
            </a:extLst>
          </p:cNvPr>
          <p:cNvSpPr/>
          <p:nvPr/>
        </p:nvSpPr>
        <p:spPr>
          <a:xfrm>
            <a:off x="8149341" y="4549140"/>
            <a:ext cx="165735" cy="165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454A80-DCE5-44DB-8B48-F9424AB263B8}"/>
              </a:ext>
            </a:extLst>
          </p:cNvPr>
          <p:cNvSpPr/>
          <p:nvPr/>
        </p:nvSpPr>
        <p:spPr>
          <a:xfrm>
            <a:off x="8480562" y="4549140"/>
            <a:ext cx="165735" cy="165735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FDA9BBA-63B1-45B1-A37D-BFFF1B8C78A5}"/>
              </a:ext>
            </a:extLst>
          </p:cNvPr>
          <p:cNvSpPr/>
          <p:nvPr/>
        </p:nvSpPr>
        <p:spPr>
          <a:xfrm>
            <a:off x="869224" y="-125975"/>
            <a:ext cx="82027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Reinforcement learning is the formalization of this challenge</a:t>
            </a:r>
          </a:p>
          <a:p>
            <a:pPr lvl="1"/>
            <a:endParaRPr lang="en-US" dirty="0"/>
          </a:p>
          <a:p>
            <a:pPr marL="557213" lvl="1" indent="-214313">
              <a:buFont typeface="Wingdings" panose="05000000000000000000" pitchFamily="2" charset="2"/>
              <a:buChar char="§"/>
            </a:pPr>
            <a:r>
              <a:rPr lang="en-US" dirty="0"/>
              <a:t>Addresses sequential decision making in an uncertain (stochastic) world</a:t>
            </a:r>
          </a:p>
        </p:txBody>
      </p:sp>
      <p:pic>
        <p:nvPicPr>
          <p:cNvPr id="13" name="Picture 2" descr="Image result for doctor patient">
            <a:extLst>
              <a:ext uri="{FF2B5EF4-FFF2-40B4-BE49-F238E27FC236}">
                <a16:creationId xmlns:a16="http://schemas.microsoft.com/office/drawing/2014/main" id="{6C97EF76-A130-4911-808B-4D9E57FB89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46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ll systems go nature">
            <a:extLst>
              <a:ext uri="{FF2B5EF4-FFF2-40B4-BE49-F238E27FC236}">
                <a16:creationId xmlns:a16="http://schemas.microsoft.com/office/drawing/2014/main" id="{BD9124FD-5F2C-4962-B611-3DD5093C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876" y="139148"/>
            <a:ext cx="4278037" cy="4527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mage result for alphago economist cover">
            <a:extLst>
              <a:ext uri="{FF2B5EF4-FFF2-40B4-BE49-F238E27FC236}">
                <a16:creationId xmlns:a16="http://schemas.microsoft.com/office/drawing/2014/main" id="{D6845B82-3D9D-46A7-A389-44C2699DF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093" y="1618062"/>
            <a:ext cx="3814652" cy="1993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46487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9EE57AA8-F21A-4FCB-9C93-9501F1E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30008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Consider diabetes control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3000821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5E4A629-B8CC-40DB-9EF4-06D33A62C297}"/>
              </a:ext>
            </a:extLst>
          </p:cNvPr>
          <p:cNvSpPr/>
          <p:nvPr/>
        </p:nvSpPr>
        <p:spPr>
          <a:xfrm>
            <a:off x="352802" y="-133977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3666851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9EE57AA8-F21A-4FCB-9C93-9501F1E820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Consider diabetes control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may be defined to reward (punish) glucose levels that are desirable (undesirable)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we may specify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</a:t>
                </a: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blipFill>
                <a:blip r:embed="rId3"/>
                <a:stretch>
                  <a:fillRect l="-68" b="-6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55E4A629-B8CC-40DB-9EF4-06D33A62C297}"/>
              </a:ext>
            </a:extLst>
          </p:cNvPr>
          <p:cNvSpPr/>
          <p:nvPr/>
        </p:nvSpPr>
        <p:spPr>
          <a:xfrm>
            <a:off x="352802" y="-133977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Illustrative Example</a:t>
            </a:r>
          </a:p>
        </p:txBody>
      </p:sp>
    </p:spTree>
    <p:extLst>
      <p:ext uri="{BB962C8B-B14F-4D97-AF65-F5344CB8AC3E}">
        <p14:creationId xmlns:p14="http://schemas.microsoft.com/office/powerpoint/2010/main" val="29230048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state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srgbClr val="FF0000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action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4039567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260126" y="-21201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Solution Setup</a:t>
            </a:r>
          </a:p>
        </p:txBody>
      </p:sp>
      <p:pic>
        <p:nvPicPr>
          <p:cNvPr id="6" name="Picture 5" descr="Image result for doctor patient">
            <a:extLst>
              <a:ext uri="{FF2B5EF4-FFF2-40B4-BE49-F238E27FC236}">
                <a16:creationId xmlns:a16="http://schemas.microsoft.com/office/drawing/2014/main" id="{74B54223-A6F2-4064-B9D8-DFE831F3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70455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148282" y="451021"/>
                <a:ext cx="8913764" cy="42473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is defined by the </a:t>
                </a:r>
                <a:r>
                  <a:rPr lang="en-US" sz="1350" b="1" dirty="0"/>
                  <a:t>minimum and maximum glucose concentration from previous day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state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</a:t>
                </a:r>
                <a:r>
                  <a:rPr lang="en-US" sz="1350" b="1" dirty="0"/>
                  <a:t>action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may be the </a:t>
                </a:r>
                <a:r>
                  <a:rPr lang="en-US" sz="1350" b="1" dirty="0"/>
                  <a:t>rate of continuous insulin supply </a:t>
                </a:r>
                <a:r>
                  <a:rPr lang="en-US" sz="1350" dirty="0"/>
                  <a:t>and the </a:t>
                </a:r>
                <a:r>
                  <a:rPr lang="en-US" sz="1350" b="1" dirty="0"/>
                  <a:t>bolus dose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900113" lvl="2" indent="-214313">
                  <a:buFont typeface="Arial" panose="020B0604020202020204" pitchFamily="34" charset="0"/>
                  <a:buChar char="•"/>
                </a:pPr>
                <a:r>
                  <a:rPr lang="en-US" sz="1350" u="sng" dirty="0">
                    <a:solidFill>
                      <a:srgbClr val="FF0000"/>
                    </a:solidFill>
                  </a:rPr>
                  <a:t>Discretize</a:t>
                </a:r>
                <a:r>
                  <a:rPr lang="en-US" sz="1350" dirty="0">
                    <a:solidFill>
                      <a:srgbClr val="FF0000"/>
                    </a:solidFill>
                  </a:rPr>
                  <a:t> the continuous range of the action values into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bins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b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Q 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is an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/>
                  <a:t> matrix, denoting the value of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82" y="451021"/>
                <a:ext cx="8913764" cy="4247317"/>
              </a:xfrm>
              <a:prstGeom prst="rect">
                <a:avLst/>
              </a:prstGeom>
              <a:blipFill>
                <a:blip r:embed="rId2"/>
                <a:stretch>
                  <a:fillRect l="-68" b="-5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260126" y="-21201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Solution Setup</a:t>
            </a:r>
          </a:p>
        </p:txBody>
      </p:sp>
      <p:pic>
        <p:nvPicPr>
          <p:cNvPr id="6" name="Picture 5" descr="Image result for doctor patient">
            <a:extLst>
              <a:ext uri="{FF2B5EF4-FFF2-40B4-BE49-F238E27FC236}">
                <a16:creationId xmlns:a16="http://schemas.microsoft.com/office/drawing/2014/main" id="{74B54223-A6F2-4064-B9D8-DFE831F32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16956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230236" y="-76576"/>
                <a:ext cx="8913764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initial values of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based on prior available medical knowledge, or set at random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initializing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</a:t>
                </a:r>
                <a:r>
                  <a:rPr lang="en-US" sz="1350" dirty="0"/>
                  <a:t>take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patient is in particular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observe the 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6" y="-76576"/>
                <a:ext cx="8913764" cy="2585323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4" name="Picture 3" descr="Image result for doctor patient">
            <a:extLst>
              <a:ext uri="{FF2B5EF4-FFF2-40B4-BE49-F238E27FC236}">
                <a16:creationId xmlns:a16="http://schemas.microsoft.com/office/drawing/2014/main" id="{A654CE33-9113-4121-9795-249BF707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B40772-1C96-4FE9-8CA1-DCE521C9324B}"/>
                  </a:ext>
                </a:extLst>
              </p:cNvPr>
              <p:cNvSpPr txBox="1"/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E0B40772-1C96-4FE9-8CA1-DCE521C932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blipFill>
                <a:blip r:embed="rId4"/>
                <a:stretch>
                  <a:fillRect r="-77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91567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230236" y="-76576"/>
                <a:ext cx="8913764" cy="4043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initial values of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based on prior available medical knowledge, or set at random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initializing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</a:t>
                </a:r>
                <a:r>
                  <a:rPr lang="en-US" sz="1350" dirty="0"/>
                  <a:t>take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patient is in particular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observe the 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prior/old value for the Q function when taking action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6" y="-76576"/>
                <a:ext cx="8913764" cy="4043351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4" name="Picture 3" descr="Image result for doctor patient">
            <a:extLst>
              <a:ext uri="{FF2B5EF4-FFF2-40B4-BE49-F238E27FC236}">
                <a16:creationId xmlns:a16="http://schemas.microsoft.com/office/drawing/2014/main" id="{A654CE33-9113-4121-9795-249BF707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8987C-FD61-44A4-8522-F6653BC3C473}"/>
                  </a:ext>
                </a:extLst>
              </p:cNvPr>
              <p:cNvSpPr txBox="1"/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DD8987C-FD61-44A4-8522-F6653BC3C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blipFill>
                <a:blip r:embed="rId4"/>
                <a:stretch>
                  <a:fillRect r="-77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69304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/>
              <p:nvPr/>
            </p:nvSpPr>
            <p:spPr>
              <a:xfrm>
                <a:off x="230236" y="-76576"/>
                <a:ext cx="8913764" cy="4670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initial values of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based on prior available medical knowledge, or set at random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initializing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</a:t>
                </a:r>
                <a:r>
                  <a:rPr lang="en-US" sz="1350" dirty="0"/>
                  <a:t>take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patient is in particular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and then observe the new state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that the prior/old value for the Q function when taking action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may consider the update rule: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lvl="0"/>
                <a:r>
                  <a:rPr lang="en-US" sz="1350" dirty="0"/>
                  <a:t>                              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⋅[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19E6C5A-6B95-4F71-BDE4-9F80E3ABB1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236" y="-76576"/>
                <a:ext cx="8913764" cy="4670381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ABF8BC35-F4EA-44A1-8A3D-B6EF2A3A0421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4" name="Picture 3" descr="Image result for doctor patient">
            <a:extLst>
              <a:ext uri="{FF2B5EF4-FFF2-40B4-BE49-F238E27FC236}">
                <a16:creationId xmlns:a16="http://schemas.microsoft.com/office/drawing/2014/main" id="{A654CE33-9113-4121-9795-249BF70704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8F866B-6F81-4ED7-999D-E9A8C0FAC6FA}"/>
                  </a:ext>
                </a:extLst>
              </p:cNvPr>
              <p:cNvSpPr txBox="1"/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 ,  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08F866B-6F81-4ED7-999D-E9A8C0FAC6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4274" y="1898374"/>
                <a:ext cx="2355517" cy="246221"/>
              </a:xfrm>
              <a:prstGeom prst="rect">
                <a:avLst/>
              </a:prstGeom>
              <a:blipFill>
                <a:blip r:embed="rId4"/>
                <a:stretch>
                  <a:fillRect r="-777" b="-31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5701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790AB7-DCB2-43D3-8578-BB32EF5B8D8F}"/>
                  </a:ext>
                </a:extLst>
              </p:cNvPr>
              <p:cNvSpPr/>
              <p:nvPr/>
            </p:nvSpPr>
            <p:spPr>
              <a:xfrm>
                <a:off x="786539" y="934150"/>
                <a:ext cx="7290661" cy="37459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⋅[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F790AB7-DCB2-43D3-8578-BB32EF5B8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539" y="934150"/>
                <a:ext cx="7290661" cy="374590"/>
              </a:xfrm>
              <a:prstGeom prst="rect">
                <a:avLst/>
              </a:prstGeom>
              <a:blipFill>
                <a:blip r:embed="rId2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B21279-8D9C-4F8A-87A5-21CF2B4302D4}"/>
                  </a:ext>
                </a:extLst>
              </p:cNvPr>
              <p:cNvSpPr txBox="1"/>
              <p:nvPr/>
            </p:nvSpPr>
            <p:spPr>
              <a:xfrm>
                <a:off x="422393" y="1308420"/>
                <a:ext cx="8913764" cy="4251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/>
                  <a:t> is called the “learning rate,” and controls the relative balance between our old estimate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and</a:t>
                </a:r>
              </a:p>
              <a:p>
                <a:r>
                  <a:rPr lang="en-US" sz="1350" dirty="0"/>
                  <a:t>      new information provided by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the TD is positive, the inferred value of taking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increased; if TD negative, the value of taking</a:t>
                </a:r>
              </a:p>
              <a:p>
                <a:r>
                  <a:rPr lang="en-US" sz="1350" dirty="0"/>
                  <a:t>       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is diminished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BB21279-8D9C-4F8A-87A5-21CF2B430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93" y="1308420"/>
                <a:ext cx="8913764" cy="4251100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750D391C-111E-4615-A471-DEAC3D3B0C03}"/>
              </a:ext>
            </a:extLst>
          </p:cNvPr>
          <p:cNvSpPr/>
          <p:nvPr/>
        </p:nvSpPr>
        <p:spPr>
          <a:xfrm rot="16200000">
            <a:off x="4786070" y="499282"/>
            <a:ext cx="410705" cy="216782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0D9306-0435-493F-BBFE-E5849F5F6BC0}"/>
              </a:ext>
            </a:extLst>
          </p:cNvPr>
          <p:cNvSpPr txBox="1"/>
          <p:nvPr/>
        </p:nvSpPr>
        <p:spPr>
          <a:xfrm>
            <a:off x="3841214" y="1938970"/>
            <a:ext cx="2706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Temporal Difference (TD)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6BAC12-3598-42B5-9797-F08164E78FA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p:pic>
        <p:nvPicPr>
          <p:cNvPr id="8" name="Picture 7" descr="Image result for doctor patient">
            <a:extLst>
              <a:ext uri="{FF2B5EF4-FFF2-40B4-BE49-F238E27FC236}">
                <a16:creationId xmlns:a16="http://schemas.microsoft.com/office/drawing/2014/main" id="{16F08B79-F1EB-45C0-9F85-CD50075A4A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34620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/>
              <p:nvPr/>
            </p:nvSpPr>
            <p:spPr>
              <a:xfrm>
                <a:off x="611189" y="1326545"/>
                <a:ext cx="8913764" cy="2169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the reward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is large (small)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is typically increased (diminished)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1326545"/>
                <a:ext cx="8913764" cy="2169825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mage result for doctor patient">
            <a:extLst>
              <a:ext uri="{FF2B5EF4-FFF2-40B4-BE49-F238E27FC236}">
                <a16:creationId xmlns:a16="http://schemas.microsoft.com/office/drawing/2014/main" id="{F2626DDE-654E-4FDF-8D54-B0F762D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C432F9-1F90-464A-B5CE-31C06440F9B4}"/>
                  </a:ext>
                </a:extLst>
              </p:cNvPr>
              <p:cNvSpPr/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7C432F9-1F90-464A-B5CE-31C06440F9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  <a:blipFill>
                <a:blip r:embed="rId4"/>
                <a:stretch>
                  <a:fillRect l="-172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2917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Simple, Intuitive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/>
              <p:nvPr/>
            </p:nvSpPr>
            <p:spPr>
              <a:xfrm>
                <a:off x="611189" y="1326545"/>
                <a:ext cx="8913764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the reward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is large (small)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is typically increased (diminished)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Problem: This only accounts for the </a:t>
                </a:r>
                <a:r>
                  <a:rPr lang="en-US" sz="1350" i="1" u="sng" dirty="0"/>
                  <a:t>immediate</a:t>
                </a:r>
                <a:r>
                  <a:rPr lang="en-US" sz="1350" dirty="0"/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Doesn’t account for what may happen subsequently once the patient state changes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6B113C-65D5-40FB-B8E7-0D2843EB57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1326545"/>
                <a:ext cx="8913764" cy="3416320"/>
              </a:xfrm>
              <a:prstGeom prst="rect">
                <a:avLst/>
              </a:prstGeom>
              <a:blipFill>
                <a:blip r:embed="rId2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Image result for doctor patient">
            <a:extLst>
              <a:ext uri="{FF2B5EF4-FFF2-40B4-BE49-F238E27FC236}">
                <a16:creationId xmlns:a16="http://schemas.microsoft.com/office/drawing/2014/main" id="{F2626DDE-654E-4FDF-8D54-B0F762D099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CCD7-895B-4169-BB01-D8941676BCAA}"/>
                  </a:ext>
                </a:extLst>
              </p:cNvPr>
              <p:cNvSpPr/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84BCCD7-895B-4169-BB01-D8941676BC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305" y="913070"/>
                <a:ext cx="7108484" cy="374270"/>
              </a:xfrm>
              <a:prstGeom prst="rect">
                <a:avLst/>
              </a:prstGeom>
              <a:blipFill>
                <a:blip r:embed="rId4"/>
                <a:stretch>
                  <a:fillRect l="-172" t="-819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18310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/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/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blipFill>
                <a:blip r:embed="rId3"/>
                <a:stretch>
                  <a:fillRect l="-1027" t="-54167" r="-23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/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blipFill>
                <a:blip r:embed="rId4"/>
                <a:stretch>
                  <a:fillRect l="-932" t="-5416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/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blipFill>
                <a:blip r:embed="rId5"/>
                <a:stretch>
                  <a:fillRect t="-1473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1075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8CB43F-391B-4B01-AC20-61F7A677474F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Example: Problem With Myopic Policy</a:t>
            </a:r>
          </a:p>
        </p:txBody>
      </p:sp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45B5C2AE-763C-4403-9D83-4AD7F69F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/>
              <p:nvPr/>
            </p:nvSpPr>
            <p:spPr>
              <a:xfrm>
                <a:off x="611189" y="871497"/>
                <a:ext cx="8913764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state of patient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corresponds to severe poor health</a:t>
                </a:r>
              </a:p>
              <a:p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A particular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may have probable positive </a:t>
                </a:r>
                <a:r>
                  <a:rPr lang="en-US" sz="1350" u="sng" dirty="0">
                    <a:solidFill>
                      <a:prstClr val="black"/>
                    </a:solidFill>
                  </a:rPr>
                  <a:t>immediate</a:t>
                </a:r>
                <a:r>
                  <a:rPr lang="en-US" sz="1350" dirty="0">
                    <a:solidFill>
                      <a:prstClr val="black"/>
                    </a:solidFill>
                  </a:rPr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871497"/>
                <a:ext cx="8913764" cy="2793072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/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  <a:blipFill>
                <a:blip r:embed="rId4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73438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F8CB43F-391B-4B01-AC20-61F7A677474F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Example: Problem With Myopic Policy</a:t>
            </a:r>
          </a:p>
        </p:txBody>
      </p:sp>
      <p:pic>
        <p:nvPicPr>
          <p:cNvPr id="3" name="Picture 2" descr="Image result for doctor patient">
            <a:extLst>
              <a:ext uri="{FF2B5EF4-FFF2-40B4-BE49-F238E27FC236}">
                <a16:creationId xmlns:a16="http://schemas.microsoft.com/office/drawing/2014/main" id="{45B5C2AE-763C-4403-9D83-4AD7F69F6D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/>
              <p:nvPr/>
            </p:nvSpPr>
            <p:spPr>
              <a:xfrm>
                <a:off x="611189" y="871497"/>
                <a:ext cx="8913764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state of patient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corresponds to severe poor health</a:t>
                </a:r>
              </a:p>
              <a:p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A particular action </a:t>
                </a:r>
                <a14:m>
                  <m:oMath xmlns:m="http://schemas.openxmlformats.org/officeDocument/2006/math">
                    <m:r>
                      <a:rPr lang="en-US" sz="1350" i="1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may have probable positive </a:t>
                </a:r>
                <a:r>
                  <a:rPr lang="en-US" sz="1350" u="sng" dirty="0">
                    <a:solidFill>
                      <a:prstClr val="black"/>
                    </a:solidFill>
                  </a:rPr>
                  <a:t>immediate</a:t>
                </a:r>
                <a:r>
                  <a:rPr lang="en-US" sz="1350" dirty="0">
                    <a:solidFill>
                      <a:prstClr val="black"/>
                    </a:solidFill>
                  </a:rPr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However, there may be serious long-term complications (e.g., loss of opportunity to have children)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A policy that only accounts for the immediate reward would not account for long-term, later consequences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D1FC8D8-B481-46A2-B253-EB04C2C57F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189" y="871497"/>
                <a:ext cx="8913764" cy="3831818"/>
              </a:xfrm>
              <a:prstGeom prst="rect">
                <a:avLst/>
              </a:prstGeom>
              <a:blipFill>
                <a:blip r:embed="rId3"/>
                <a:stretch>
                  <a:fillRect l="-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/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6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6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60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600" dirty="0"/>
                  <a:t> with 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CA31EF5-F230-49ED-A4B0-6FE3FF0E2A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241" y="741580"/>
                <a:ext cx="6328271" cy="342979"/>
              </a:xfrm>
              <a:prstGeom prst="rect">
                <a:avLst/>
              </a:prstGeom>
              <a:blipFill>
                <a:blip r:embed="rId3"/>
                <a:stretch>
                  <a:fillRect t="-3571" b="-232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284206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81795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C59F88-8FEF-44FB-A05E-6010379FD186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9C59F88-8FEF-44FB-A05E-6010379FD1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696645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27D7C-9B16-47BE-8304-9D4BDAEC13ED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7627D7C-9B16-47BE-8304-9D4BDAEC13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Left Brace 8">
            <a:extLst>
              <a:ext uri="{FF2B5EF4-FFF2-40B4-BE49-F238E27FC236}">
                <a16:creationId xmlns:a16="http://schemas.microsoft.com/office/drawing/2014/main" id="{5C0AB8BE-978C-467D-850D-D7E6B30A230A}"/>
              </a:ext>
            </a:extLst>
          </p:cNvPr>
          <p:cNvSpPr/>
          <p:nvPr/>
        </p:nvSpPr>
        <p:spPr>
          <a:xfrm rot="16200000">
            <a:off x="4369222" y="1006170"/>
            <a:ext cx="109068" cy="6991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7511897C-CBB0-4A04-99C5-36C049E09F41}"/>
              </a:ext>
            </a:extLst>
          </p:cNvPr>
          <p:cNvSpPr/>
          <p:nvPr/>
        </p:nvSpPr>
        <p:spPr>
          <a:xfrm rot="5400000">
            <a:off x="5037129" y="1666992"/>
            <a:ext cx="127542" cy="225976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B48817E-D307-48C6-9B91-01DE7784A61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4423756" y="1370300"/>
            <a:ext cx="677144" cy="13628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2416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Left Brace 11">
            <a:extLst>
              <a:ext uri="{FF2B5EF4-FFF2-40B4-BE49-F238E27FC236}">
                <a16:creationId xmlns:a16="http://schemas.microsoft.com/office/drawing/2014/main" id="{00216C68-6A6B-4227-9E24-38620975BD37}"/>
              </a:ext>
            </a:extLst>
          </p:cNvPr>
          <p:cNvSpPr/>
          <p:nvPr/>
        </p:nvSpPr>
        <p:spPr>
          <a:xfrm rot="5400000">
            <a:off x="4242263" y="2462310"/>
            <a:ext cx="109068" cy="6991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4" name="Left Brace 13">
            <a:extLst>
              <a:ext uri="{FF2B5EF4-FFF2-40B4-BE49-F238E27FC236}">
                <a16:creationId xmlns:a16="http://schemas.microsoft.com/office/drawing/2014/main" id="{13BF6A9F-CDBE-4837-A200-24A85F522F33}"/>
              </a:ext>
            </a:extLst>
          </p:cNvPr>
          <p:cNvSpPr/>
          <p:nvPr/>
        </p:nvSpPr>
        <p:spPr>
          <a:xfrm rot="16200000">
            <a:off x="5571181" y="2914444"/>
            <a:ext cx="132554" cy="1036362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A2B4FF1-3BD0-4020-94A1-61609E2C50A8}"/>
              </a:ext>
            </a:extLst>
          </p:cNvPr>
          <p:cNvCxnSpPr/>
          <p:nvPr/>
        </p:nvCxnSpPr>
        <p:spPr>
          <a:xfrm>
            <a:off x="4874693" y="2475243"/>
            <a:ext cx="0" cy="41143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17055FD-2597-4128-B2CB-6B200886D7E8}"/>
              </a:ext>
            </a:extLst>
          </p:cNvPr>
          <p:cNvSpPr txBox="1"/>
          <p:nvPr/>
        </p:nvSpPr>
        <p:spPr>
          <a:xfrm>
            <a:off x="3830479" y="2283602"/>
            <a:ext cx="896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Immediate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Reward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F0E9A-7E22-4CB8-A2E0-98E5F8714986}"/>
              </a:ext>
            </a:extLst>
          </p:cNvPr>
          <p:cNvSpPr txBox="1"/>
          <p:nvPr/>
        </p:nvSpPr>
        <p:spPr>
          <a:xfrm>
            <a:off x="4874693" y="2336743"/>
            <a:ext cx="22436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Discount Factor Between 0 and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600DD-C11A-40E0-BC06-D3203F657F5B}"/>
              </a:ext>
            </a:extLst>
          </p:cNvPr>
          <p:cNvSpPr txBox="1"/>
          <p:nvPr/>
        </p:nvSpPr>
        <p:spPr>
          <a:xfrm>
            <a:off x="4753145" y="3599390"/>
            <a:ext cx="17686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Expected Future Rewards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Based on Optimal </a:t>
            </a:r>
          </a:p>
          <a:p>
            <a:pPr algn="ctr"/>
            <a:r>
              <a:rPr lang="en-US" sz="1200" dirty="0">
                <a:solidFill>
                  <a:srgbClr val="FF0000"/>
                </a:solidFill>
              </a:rPr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78024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C261093-BA7E-4D64-A670-F25D7FC26ACE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Extension</a:t>
            </a:r>
          </a:p>
        </p:txBody>
      </p:sp>
      <p:pic>
        <p:nvPicPr>
          <p:cNvPr id="13" name="Picture 12" descr="Image result for doctor patient">
            <a:extLst>
              <a:ext uri="{FF2B5EF4-FFF2-40B4-BE49-F238E27FC236}">
                <a16:creationId xmlns:a16="http://schemas.microsoft.com/office/drawing/2014/main" id="{28482734-49FE-44F8-8449-17241221AF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7D6E74-55BB-4B3B-A830-FA7FE673E5E3}"/>
              </a:ext>
            </a:extLst>
          </p:cNvPr>
          <p:cNvSpPr txBox="1"/>
          <p:nvPr/>
        </p:nvSpPr>
        <p:spPr>
          <a:xfrm>
            <a:off x="493079" y="-59968"/>
            <a:ext cx="8913764" cy="27930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Recall our simple solution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the extension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/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d>
                      <m:dPr>
                        <m:begChr m:val="["/>
                        <m:endChr m:val="]"/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sz="1350" dirty="0"/>
                  <a:t>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∈(0,1)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7EE08BD-9628-4086-9FA1-7126843450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4979" y="983449"/>
                <a:ext cx="5331011" cy="326884"/>
              </a:xfrm>
              <a:prstGeom prst="rect">
                <a:avLst/>
              </a:prstGeom>
              <a:blipFill>
                <a:blip r:embed="rId4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Left Brace 13">
            <a:extLst>
              <a:ext uri="{FF2B5EF4-FFF2-40B4-BE49-F238E27FC236}">
                <a16:creationId xmlns:a16="http://schemas.microsoft.com/office/drawing/2014/main" id="{13BF6A9F-CDBE-4837-A200-24A85F522F33}"/>
              </a:ext>
            </a:extLst>
          </p:cNvPr>
          <p:cNvSpPr/>
          <p:nvPr/>
        </p:nvSpPr>
        <p:spPr>
          <a:xfrm rot="16200000">
            <a:off x="5499800" y="1828946"/>
            <a:ext cx="185235" cy="3260035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600DD-C11A-40E0-BC06-D3203F657F5B}"/>
              </a:ext>
            </a:extLst>
          </p:cNvPr>
          <p:cNvSpPr txBox="1"/>
          <p:nvPr/>
        </p:nvSpPr>
        <p:spPr>
          <a:xfrm>
            <a:off x="4362276" y="3599390"/>
            <a:ext cx="25503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</a:rPr>
              <a:t>Non-Myopic Temporal Difference (TD)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/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44E2619-3869-4965-8B10-E45FC29F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4454" y="2859898"/>
                <a:ext cx="5832174" cy="3796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766828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/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E45E9A-7690-450D-95BD-80AA1C85F006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Learning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D60D3-AFB4-420C-9927-1B78EA3D91DD}"/>
              </a:ext>
            </a:extLst>
          </p:cNvPr>
          <p:cNvSpPr txBox="1"/>
          <p:nvPr/>
        </p:nvSpPr>
        <p:spPr>
          <a:xfrm>
            <a:off x="303139" y="772027"/>
            <a:ext cx="4091761" cy="23775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Based on simple logic and intuition, we have derived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9368227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/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/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E45E9A-7690-450D-95BD-80AA1C85F006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Learning Rule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0D60D3-AFB4-420C-9927-1B78EA3D91DD}"/>
              </a:ext>
            </a:extLst>
          </p:cNvPr>
          <p:cNvSpPr txBox="1"/>
          <p:nvPr/>
        </p:nvSpPr>
        <p:spPr>
          <a:xfrm>
            <a:off x="303139" y="772027"/>
            <a:ext cx="4091761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Based on simple logic and intuition, we have derived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May be expressed equivalently as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8380504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/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1923FDB-3EED-4385-A94F-9D2F9FF4B0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3319" y="1455167"/>
                <a:ext cx="6881371" cy="43274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/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600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sz="1600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sz="160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39FA411D-896C-41F8-91F6-307A0DC84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1886" y="3116857"/>
                <a:ext cx="6584238" cy="43274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8AE45E9A-7690-450D-95BD-80AA1C85F006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Learning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60D3-AFB4-420C-9927-1B78EA3D91DD}"/>
                  </a:ext>
                </a:extLst>
              </p:cNvPr>
              <p:cNvSpPr txBox="1"/>
              <p:nvPr/>
            </p:nvSpPr>
            <p:spPr>
              <a:xfrm>
                <a:off x="303139" y="772027"/>
                <a:ext cx="8193077" cy="445506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simple logic and intuition, we have derived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May be expressed equivalently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Typically we let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350" dirty="0"/>
                  <a:t> diminish with time, and policy doesn’t change substantially after seeing a lot of data, unless </a:t>
                </a:r>
              </a:p>
              <a:p>
                <a:r>
                  <a:rPr lang="en-US" sz="1350" dirty="0"/>
                  <a:t>       something very unusual occurs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E0D60D3-AFB4-420C-9927-1B78EA3D91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139" y="772027"/>
                <a:ext cx="8193077" cy="4455066"/>
              </a:xfrm>
              <a:prstGeom prst="rect">
                <a:avLst/>
              </a:prstGeom>
              <a:blipFill>
                <a:blip r:embed="rId4"/>
                <a:stretch>
                  <a:fillRect l="-74" t="-2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2642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/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4383779B-05EA-4C89-BA09-362F8E9DA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8295" y="520028"/>
                <a:ext cx="3986669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/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;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25C5DAE-9B71-4BDF-B981-7B975DEC0A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14" y="1920076"/>
                <a:ext cx="7717690" cy="293670"/>
              </a:xfrm>
              <a:prstGeom prst="rect">
                <a:avLst/>
              </a:prstGeom>
              <a:blipFill>
                <a:blip r:embed="rId3"/>
                <a:stretch>
                  <a:fillRect l="-1027" t="-54167" r="-23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/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⋅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max</m:t>
                        </m:r>
                      </m:e>
                      <m:lim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lim>
                    </m:limLow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sSup>
                          <m:sSupPr>
                            <m:ctrlP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b="0" i="1" smtClean="0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</m:e>
                    </m:d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]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∇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Q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b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"/>
                                <m:endChr m:val="|"/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​</m:t>
                                </m:r>
                              </m:e>
                            </m:d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𝑜𝑙𝑑</m:t>
                                </m:r>
                              </m:sup>
                            </m:sSup>
                          </m:sub>
                        </m:sSub>
                      </m:sub>
                    </m:sSub>
                  </m:oMath>
                </a14:m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5D5D45E-0BC5-4FA0-8C4A-E1B48E2B8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35" y="2929755"/>
                <a:ext cx="6540252" cy="293670"/>
              </a:xfrm>
              <a:prstGeom prst="rect">
                <a:avLst/>
              </a:prstGeom>
              <a:blipFill>
                <a:blip r:embed="rId4"/>
                <a:stretch>
                  <a:fillRect l="-932" t="-54167" b="-1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/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)≈</m:t>
                      </m:r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</m:e>
                      </m:d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</m:e>
                      </m:d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||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  <m:r>
                        <m:rPr>
                          <m:lit/>
                        </m:rPr>
                        <a:rPr lang="en-US" sz="1350" b="0" i="1" smtClean="0">
                          <a:latin typeface="Cambria Math" panose="02040503050406030204" pitchFamily="18" charset="0"/>
                        </a:rPr>
                        <m:t>|</m:t>
                      </m:r>
                      <m:sSubSup>
                        <m:sSubSupPr>
                          <m:ctrlPr>
                            <a:rPr lang="en-US" sz="135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lit/>
                            </m:rP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1350" dirty="0"/>
              </a:p>
              <a:p>
                <a:r>
                  <a:rPr lang="en-US" sz="1350" dirty="0"/>
                  <a:t>                     	 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D4D28E-8AD9-4223-BCE5-938738DF9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673" y="4066271"/>
                <a:ext cx="8610562" cy="577530"/>
              </a:xfrm>
              <a:prstGeom prst="rect">
                <a:avLst/>
              </a:prstGeom>
              <a:blipFill>
                <a:blip r:embed="rId5"/>
                <a:stretch>
                  <a:fillRect t="-14737" b="-1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CD28CF00-BF61-404B-B055-24FE46EBA66C}"/>
              </a:ext>
            </a:extLst>
          </p:cNvPr>
          <p:cNvSpPr txBox="1"/>
          <p:nvPr/>
        </p:nvSpPr>
        <p:spPr>
          <a:xfrm rot="20123464">
            <a:off x="414102" y="1557982"/>
            <a:ext cx="842570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>
                <a:solidFill>
                  <a:srgbClr val="FFFF00"/>
                </a:solidFill>
              </a:rPr>
              <a:t>MATHEMATICS!!</a:t>
            </a:r>
          </a:p>
        </p:txBody>
      </p:sp>
    </p:spTree>
    <p:extLst>
      <p:ext uri="{BB962C8B-B14F-4D97-AF65-F5344CB8AC3E}">
        <p14:creationId xmlns:p14="http://schemas.microsoft.com/office/powerpoint/2010/main" val="38288449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C5F2C6-AFF7-45BA-8ACF-4E36443102CA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/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Image result for doctor patient">
            <a:extLst>
              <a:ext uri="{FF2B5EF4-FFF2-40B4-BE49-F238E27FC236}">
                <a16:creationId xmlns:a16="http://schemas.microsoft.com/office/drawing/2014/main" id="{0A87DDC2-4EF2-4A1D-BE99-E7D55B66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C9F4FDC-CB8F-430A-A11B-5D35F1536F05}"/>
              </a:ext>
            </a:extLst>
          </p:cNvPr>
          <p:cNvSpPr txBox="1"/>
          <p:nvPr/>
        </p:nvSpPr>
        <p:spPr>
          <a:xfrm>
            <a:off x="389278" y="1964723"/>
            <a:ext cx="65690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We have derived an algorithm for a system/MD to learn based on experience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This is actually a widely employed method for reinforcement learning, called Q Learning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0758969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4C5F2C6-AFF7-45BA-8ACF-4E36443102CA}"/>
              </a:ext>
            </a:extLst>
          </p:cNvPr>
          <p:cNvSpPr/>
          <p:nvPr/>
        </p:nvSpPr>
        <p:spPr>
          <a:xfrm>
            <a:off x="185985" y="-323220"/>
            <a:ext cx="820278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lvl="1" defTabSz="457189"/>
            <a:endParaRPr lang="en-US" dirty="0">
              <a:solidFill>
                <a:prstClr val="black"/>
              </a:solidFill>
              <a:latin typeface="Calibri"/>
            </a:endParaRPr>
          </a:p>
          <a:p>
            <a:pPr marL="342892" lvl="1" algn="ctr" defTabSz="457189"/>
            <a:r>
              <a:rPr lang="en-US" sz="2800" b="1" dirty="0">
                <a:solidFill>
                  <a:prstClr val="black"/>
                </a:solidFill>
                <a:latin typeface="Calibri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/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max</m:t>
                          </m:r>
                        </m:e>
                        <m:li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]</m:t>
                      </m:r>
                    </m:oMath>
                  </m:oMathPara>
                </a14:m>
                <a:endParaRPr lang="en-US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D2E68072-C3F4-4DEE-A6D0-F9E38BF997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4442" y="938889"/>
                <a:ext cx="7389652" cy="47525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 descr="Image result for doctor patient">
            <a:extLst>
              <a:ext uri="{FF2B5EF4-FFF2-40B4-BE49-F238E27FC236}">
                <a16:creationId xmlns:a16="http://schemas.microsoft.com/office/drawing/2014/main" id="{0A87DDC2-4EF2-4A1D-BE99-E7D55B6654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789" y="69937"/>
            <a:ext cx="1172256" cy="781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F4FDC-CB8F-430A-A11B-5D35F1536F05}"/>
                  </a:ext>
                </a:extLst>
              </p:cNvPr>
              <p:cNvSpPr txBox="1"/>
              <p:nvPr/>
            </p:nvSpPr>
            <p:spPr>
              <a:xfrm>
                <a:off x="389278" y="1964723"/>
                <a:ext cx="6569042" cy="196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have derived an algorithm for a system/MD to learn based on experience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This is actually a widely employed method for reinforcement learning, called Q Learning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the learned matrix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the policy that is typically employed is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C9F4FDC-CB8F-430A-A11B-5D35F1536F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278" y="1964723"/>
                <a:ext cx="6569042" cy="1962076"/>
              </a:xfrm>
              <a:prstGeom prst="rect">
                <a:avLst/>
              </a:prstGeom>
              <a:blipFill>
                <a:blip r:embed="rId4"/>
                <a:stretch>
                  <a:fillRect l="-93" t="-3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A79284-B492-4C78-97E7-40F678C7428B}"/>
                  </a:ext>
                </a:extLst>
              </p:cNvPr>
              <p:cNvSpPr txBox="1"/>
              <p:nvPr/>
            </p:nvSpPr>
            <p:spPr>
              <a:xfrm>
                <a:off x="3360581" y="4291130"/>
                <a:ext cx="1870448" cy="3081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 b="0" i="0" smtClean="0">
                                  <a:latin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8A79284-B492-4C78-97E7-40F678C742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581" y="4291130"/>
                <a:ext cx="1870448" cy="308161"/>
              </a:xfrm>
              <a:prstGeom prst="rect">
                <a:avLst/>
              </a:prstGeom>
              <a:blipFill>
                <a:blip r:embed="rId5"/>
                <a:stretch>
                  <a:fillRect l="-651" r="-2932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003119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618013" y="47725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10316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618013" y="47725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4FF05-9681-4806-A26D-B721B49BA700}"/>
                  </a:ext>
                </a:extLst>
              </p:cNvPr>
              <p:cNvSpPr txBox="1"/>
              <p:nvPr/>
            </p:nvSpPr>
            <p:spPr>
              <a:xfrm>
                <a:off x="6248394" y="200940"/>
                <a:ext cx="20851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Discount factor, 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5A4FF05-9681-4806-A26D-B721B49BA7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8394" y="200940"/>
                <a:ext cx="2085186" cy="300082"/>
              </a:xfrm>
              <a:prstGeom prst="rect">
                <a:avLst/>
              </a:prstGeom>
              <a:blipFill>
                <a:blip r:embed="rId3"/>
                <a:stretch>
                  <a:fillRect l="-877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8D85383-EBB3-4230-B4BA-782A1D614B70}"/>
              </a:ext>
            </a:extLst>
          </p:cNvPr>
          <p:cNvCxnSpPr>
            <a:cxnSpLocks/>
          </p:cNvCxnSpPr>
          <p:nvPr/>
        </p:nvCxnSpPr>
        <p:spPr>
          <a:xfrm>
            <a:off x="6172199" y="415895"/>
            <a:ext cx="0" cy="569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7318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/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Learning rate,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blipFill>
                <a:blip r:embed="rId3"/>
                <a:stretch>
                  <a:fillRect l="-617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D0D8FA1-841F-4C1A-BA19-FD6F3D1043A5}"/>
              </a:ext>
            </a:extLst>
          </p:cNvPr>
          <p:cNvCxnSpPr/>
          <p:nvPr/>
        </p:nvCxnSpPr>
        <p:spPr>
          <a:xfrm flipV="1">
            <a:off x="5222928" y="1359976"/>
            <a:ext cx="0" cy="573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11110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E18766E-C3A4-4F3E-8C06-7C7C5A1FF102}"/>
              </a:ext>
            </a:extLst>
          </p:cNvPr>
          <p:cNvSpPr/>
          <p:nvPr/>
        </p:nvSpPr>
        <p:spPr>
          <a:xfrm rot="16200000">
            <a:off x="4049242" y="1009135"/>
            <a:ext cx="221271" cy="13278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/>
              <p:nvPr/>
            </p:nvSpPr>
            <p:spPr>
              <a:xfrm>
                <a:off x="3081130" y="1951190"/>
                <a:ext cx="2349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Previous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0" y="1951190"/>
                <a:ext cx="2349105" cy="523220"/>
              </a:xfrm>
              <a:prstGeom prst="rect">
                <a:avLst/>
              </a:prstGeom>
              <a:blipFill>
                <a:blip r:embed="rId3"/>
                <a:stretch>
                  <a:fillRect l="-777" t="-2326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4380200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E18766E-C3A4-4F3E-8C06-7C7C5A1FF102}"/>
              </a:ext>
            </a:extLst>
          </p:cNvPr>
          <p:cNvSpPr/>
          <p:nvPr/>
        </p:nvSpPr>
        <p:spPr>
          <a:xfrm rot="16200000">
            <a:off x="6901772" y="308074"/>
            <a:ext cx="221271" cy="29512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/>
              <p:nvPr/>
            </p:nvSpPr>
            <p:spPr>
              <a:xfrm>
                <a:off x="5897217" y="2145954"/>
                <a:ext cx="235679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Updated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After Observing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7" y="2145954"/>
                <a:ext cx="2356799" cy="738664"/>
              </a:xfrm>
              <a:prstGeom prst="rect">
                <a:avLst/>
              </a:prstGeom>
              <a:blipFill>
                <a:blip r:embed="rId3"/>
                <a:stretch>
                  <a:fillRect l="-775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656948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1940208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1940208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Left Brace 2">
            <a:extLst>
              <a:ext uri="{FF2B5EF4-FFF2-40B4-BE49-F238E27FC236}">
                <a16:creationId xmlns:a16="http://schemas.microsoft.com/office/drawing/2014/main" id="{4E18766E-C3A4-4F3E-8C06-7C7C5A1FF102}"/>
              </a:ext>
            </a:extLst>
          </p:cNvPr>
          <p:cNvSpPr/>
          <p:nvPr/>
        </p:nvSpPr>
        <p:spPr>
          <a:xfrm rot="16200000">
            <a:off x="6901773" y="1173925"/>
            <a:ext cx="221271" cy="2951218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/>
              <p:nvPr/>
            </p:nvSpPr>
            <p:spPr>
              <a:xfrm>
                <a:off x="5897217" y="2905633"/>
                <a:ext cx="2356799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Updated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After Observing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B329D3-D330-4240-95AB-457B030217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17" y="2905633"/>
                <a:ext cx="2356799" cy="738664"/>
              </a:xfrm>
              <a:prstGeom prst="rect">
                <a:avLst/>
              </a:prstGeom>
              <a:blipFill>
                <a:blip r:embed="rId3"/>
                <a:stretch>
                  <a:fillRect l="-775" t="-1653" b="-74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Left Brace 5">
            <a:extLst>
              <a:ext uri="{FF2B5EF4-FFF2-40B4-BE49-F238E27FC236}">
                <a16:creationId xmlns:a16="http://schemas.microsoft.com/office/drawing/2014/main" id="{C5391D10-0F20-43AD-841B-2E6B7F1F1707}"/>
              </a:ext>
            </a:extLst>
          </p:cNvPr>
          <p:cNvSpPr/>
          <p:nvPr/>
        </p:nvSpPr>
        <p:spPr>
          <a:xfrm rot="16200000">
            <a:off x="4049242" y="1963884"/>
            <a:ext cx="221271" cy="132782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E78F81-540D-4A2A-B2DF-BE23A24941FC}"/>
                  </a:ext>
                </a:extLst>
              </p:cNvPr>
              <p:cNvSpPr txBox="1"/>
              <p:nvPr/>
            </p:nvSpPr>
            <p:spPr>
              <a:xfrm>
                <a:off x="3081130" y="2905939"/>
                <a:ext cx="234910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Previous Estimate of Value of 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>
                    <a:solidFill>
                      <a:srgbClr val="FF0000"/>
                    </a:solidFill>
                  </a:rPr>
                  <a:t> when in 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FE78F81-540D-4A2A-B2DF-BE23A2494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1130" y="2905939"/>
                <a:ext cx="2349105" cy="523220"/>
              </a:xfrm>
              <a:prstGeom prst="rect">
                <a:avLst/>
              </a:prstGeom>
              <a:blipFill>
                <a:blip r:embed="rId4"/>
                <a:stretch>
                  <a:fillRect l="-777" t="-2326" b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2AA1164-0A15-4451-BB60-B9877E6BF27C}"/>
              </a:ext>
            </a:extLst>
          </p:cNvPr>
          <p:cNvCxnSpPr>
            <a:cxnSpLocks/>
          </p:cNvCxnSpPr>
          <p:nvPr/>
        </p:nvCxnSpPr>
        <p:spPr>
          <a:xfrm>
            <a:off x="3155935" y="1431235"/>
            <a:ext cx="0" cy="4396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FD9DB-6ECD-4878-B78A-BC2768DF7C99}"/>
                  </a:ext>
                </a:extLst>
              </p:cNvPr>
              <p:cNvSpPr txBox="1"/>
              <p:nvPr/>
            </p:nvSpPr>
            <p:spPr>
              <a:xfrm>
                <a:off x="3332960" y="1079311"/>
                <a:ext cx="1971886" cy="3000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Learning rate, 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F7FD9DB-6ECD-4878-B78A-BC2768DF7C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960" y="1079311"/>
                <a:ext cx="1971886" cy="300082"/>
              </a:xfrm>
              <a:prstGeom prst="rect">
                <a:avLst/>
              </a:prstGeom>
              <a:blipFill>
                <a:blip r:embed="rId5"/>
                <a:stretch>
                  <a:fillRect l="-929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A37B12F-BE65-413C-824A-02FFB4031328}"/>
              </a:ext>
            </a:extLst>
          </p:cNvPr>
          <p:cNvCxnSpPr/>
          <p:nvPr/>
        </p:nvCxnSpPr>
        <p:spPr>
          <a:xfrm>
            <a:off x="3155935" y="1431235"/>
            <a:ext cx="2068161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228CD8-B310-4160-A032-F9924DA73626}"/>
              </a:ext>
            </a:extLst>
          </p:cNvPr>
          <p:cNvCxnSpPr>
            <a:cxnSpLocks/>
          </p:cNvCxnSpPr>
          <p:nvPr/>
        </p:nvCxnSpPr>
        <p:spPr>
          <a:xfrm>
            <a:off x="5224096" y="1431235"/>
            <a:ext cx="0" cy="43963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8CE301-2FFB-4EBA-BC06-9F9397C5E41A}"/>
                  </a:ext>
                </a:extLst>
              </p:cNvPr>
              <p:cNvSpPr txBox="1"/>
              <p:nvPr/>
            </p:nvSpPr>
            <p:spPr>
              <a:xfrm>
                <a:off x="6275516" y="1110348"/>
                <a:ext cx="20851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>
                    <a:solidFill>
                      <a:srgbClr val="FF0000"/>
                    </a:solidFill>
                  </a:rPr>
                  <a:t>Discount factor, 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>
                    <a:solidFill>
                      <a:srgbClr val="FF0000"/>
                    </a:solidFill>
                  </a:rPr>
                  <a:t>  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88CE301-2FFB-4EBA-BC06-9F9397C5E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5516" y="1110348"/>
                <a:ext cx="2085186" cy="300082"/>
              </a:xfrm>
              <a:prstGeom prst="rect">
                <a:avLst/>
              </a:prstGeom>
              <a:blipFill>
                <a:blip r:embed="rId6"/>
                <a:stretch>
                  <a:fillRect l="-583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C78C586-75C0-4200-A207-05579933391B}"/>
              </a:ext>
            </a:extLst>
          </p:cNvPr>
          <p:cNvCxnSpPr>
            <a:cxnSpLocks/>
          </p:cNvCxnSpPr>
          <p:nvPr/>
        </p:nvCxnSpPr>
        <p:spPr>
          <a:xfrm>
            <a:off x="6199321" y="1325303"/>
            <a:ext cx="0" cy="5695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259598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121485" y="2488835"/>
                <a:ext cx="5718489" cy="12400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Don’t need to actually perform the action defined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2488835"/>
                <a:ext cx="5718489" cy="1240083"/>
              </a:xfrm>
              <a:prstGeom prst="rect">
                <a:avLst/>
              </a:prstGeom>
              <a:blipFill>
                <a:blip r:embed="rId4"/>
                <a:stretch>
                  <a:fillRect l="-1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D3DD8FEE-632C-4793-A8DC-00008A1ED235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</p:spTree>
    <p:extLst>
      <p:ext uri="{BB962C8B-B14F-4D97-AF65-F5344CB8AC3E}">
        <p14:creationId xmlns:p14="http://schemas.microsoft.com/office/powerpoint/2010/main" val="14554573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Don’t need to actually perform the action defined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may be based 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observe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immediate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reward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+2 </m:t>
                        </m:r>
                      </m:sub>
                    </m:sSub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blipFill>
                <a:blip r:embed="rId4"/>
                <a:stretch>
                  <a:fillRect l="-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/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5FC90FA-F8A1-493E-9CDA-74E2BCC4B706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</p:spTree>
    <p:extLst>
      <p:ext uri="{BB962C8B-B14F-4D97-AF65-F5344CB8AC3E}">
        <p14:creationId xmlns:p14="http://schemas.microsoft.com/office/powerpoint/2010/main" val="242383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947971"/>
            <a:ext cx="4097245" cy="2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4346567" y="146576"/>
            <a:ext cx="465946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an MD, seeking to treat patients in an</a:t>
            </a:r>
          </a:p>
          <a:p>
            <a:r>
              <a:rPr lang="en-US" sz="1350" dirty="0"/>
              <a:t>      effective manner, while minimizing costs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state of health for each patient is observed in terms of a set of clinical variables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42008934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Don’t need to actually perform the action defined by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may be based on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lit/>
                          </m:r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limLow>
                          <m:limLow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argmax</m:t>
                            </m:r>
                          </m:e>
                          <m:lim>
                            <m:sSub>
                              <m:sSubPr>
                                <m:ctrlP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135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then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observe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immediate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reward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new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state</m:t>
                    </m:r>
                    <m:r>
                      <a:rPr lang="en-US" sz="135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+2 </m:t>
                        </m:r>
                      </m:sub>
                    </m:sSub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2488834"/>
                <a:ext cx="9205341" cy="2198038"/>
              </a:xfrm>
              <a:prstGeom prst="rect">
                <a:avLst/>
              </a:prstGeom>
              <a:blipFill>
                <a:blip r:embed="rId4"/>
                <a:stretch>
                  <a:fillRect l="-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/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704CA49-073D-405F-AE9F-F7838891B5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3472" y="4019542"/>
                <a:ext cx="3608488" cy="276999"/>
              </a:xfrm>
              <a:prstGeom prst="rect">
                <a:avLst/>
              </a:prstGeom>
              <a:blipFill>
                <a:blip r:embed="rId5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D0C979-6225-4D5D-9C23-DBD30A675A81}"/>
                  </a:ext>
                </a:extLst>
              </p:cNvPr>
              <p:cNvSpPr/>
              <p:nvPr/>
            </p:nvSpPr>
            <p:spPr>
              <a:xfrm>
                <a:off x="121485" y="4536831"/>
                <a:ext cx="7788463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Sequentially and continually update the Q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, which is an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matrix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03D0C979-6225-4D5D-9C23-DBD30A675A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485" y="4536831"/>
                <a:ext cx="7788463" cy="300082"/>
              </a:xfrm>
              <a:prstGeom prst="rect">
                <a:avLst/>
              </a:prstGeom>
              <a:blipFill>
                <a:blip r:embed="rId6"/>
                <a:stretch>
                  <a:fillRect l="-78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417784-F4AD-40AC-A1E2-F95D13392851}"/>
              </a:ext>
            </a:extLst>
          </p:cNvPr>
          <p:cNvSpPr txBox="1"/>
          <p:nvPr/>
        </p:nvSpPr>
        <p:spPr>
          <a:xfrm>
            <a:off x="3495964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</a:t>
            </a:r>
          </a:p>
        </p:txBody>
      </p:sp>
    </p:spTree>
    <p:extLst>
      <p:ext uri="{BB962C8B-B14F-4D97-AF65-F5344CB8AC3E}">
        <p14:creationId xmlns:p14="http://schemas.microsoft.com/office/powerpoint/2010/main" val="14862405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628714" y="33345"/>
            <a:ext cx="171617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Learning Rate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F61909-DAF3-4383-B7C4-4871AB6DEFC7}"/>
              </a:ext>
            </a:extLst>
          </p:cNvPr>
          <p:cNvCxnSpPr>
            <a:cxnSpLocks/>
          </p:cNvCxnSpPr>
          <p:nvPr/>
        </p:nvCxnSpPr>
        <p:spPr>
          <a:xfrm flipV="1">
            <a:off x="5202848" y="1365006"/>
            <a:ext cx="0" cy="5275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/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dirty="0"/>
                  <a:t>Learning rate, 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/>
                  <a:t> 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8AF3AA2-68B0-4791-94ED-42EFC6CFE1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9123" y="1816639"/>
                <a:ext cx="1971886" cy="300082"/>
              </a:xfrm>
              <a:prstGeom prst="rect">
                <a:avLst/>
              </a:prstGeom>
              <a:blipFill>
                <a:blip r:embed="rId3"/>
                <a:stretch>
                  <a:fillRect l="-617" t="-2041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419237" y="2488835"/>
                <a:ext cx="7062511" cy="196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Convergence guaranteed after sufficient experience, if learning rate diminishes with time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In practice one may set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This online Q-learning setup allows one to learn an optimal policy based directly on experience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37" y="2488835"/>
                <a:ext cx="7062511" cy="1962076"/>
              </a:xfrm>
              <a:prstGeom prst="rect">
                <a:avLst/>
              </a:prstGeom>
              <a:blipFill>
                <a:blip r:embed="rId4"/>
                <a:stretch>
                  <a:fillRect l="-86" t="-3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923640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396238" y="33345"/>
            <a:ext cx="2563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 vs.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blipFill>
                <a:blip r:embed="rId2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442485" y="780146"/>
                <a:ext cx="6828151" cy="237757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>
                    <a:solidFill>
                      <a:prstClr val="black"/>
                    </a:solidFill>
                    <a:latin typeface="Calibri" panose="020F0502020204030204"/>
                  </a:rPr>
                  <a:t>Q-learning</a:t>
                </a: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, from previous slides: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0"/>
                <a:r>
                  <a:rPr lang="en-US" sz="1350" dirty="0">
                    <a:solidFill>
                      <a:prstClr val="black"/>
                    </a:solidFill>
                  </a:rPr>
                  <a:t>      Assumes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(SARS); we don’t 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to update the Q functions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5" y="780146"/>
                <a:ext cx="6828151" cy="2377574"/>
              </a:xfrm>
              <a:prstGeom prst="rect">
                <a:avLst/>
              </a:prstGeom>
              <a:blipFill>
                <a:blip r:embed="rId3"/>
                <a:stretch>
                  <a:fillRect l="-89" t="-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8535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396238" y="33345"/>
            <a:ext cx="25632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en-US" sz="2100" b="1" dirty="0">
                <a:solidFill>
                  <a:prstClr val="black"/>
                </a:solidFill>
                <a:latin typeface="Calibri" panose="020F0502020204030204"/>
              </a:rPr>
              <a:t>Q Learning vs. SARSA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/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BE248B-0429-4A8F-9EB9-7552D10305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8268" y="1390413"/>
                <a:ext cx="7926266" cy="373692"/>
              </a:xfrm>
              <a:prstGeom prst="rect">
                <a:avLst/>
              </a:prstGeom>
              <a:blipFill>
                <a:blip r:embed="rId2"/>
                <a:stretch>
                  <a:fillRect t="-1639"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/>
              <p:nvPr/>
            </p:nvSpPr>
            <p:spPr>
              <a:xfrm>
                <a:off x="442485" y="780147"/>
                <a:ext cx="6828151" cy="25853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>
                    <a:solidFill>
                      <a:prstClr val="black"/>
                    </a:solidFill>
                    <a:latin typeface="Calibri" panose="020F0502020204030204"/>
                  </a:rPr>
                  <a:t>Q-learning</a:t>
                </a:r>
                <a:r>
                  <a:rPr lang="en-US" sz="1350" dirty="0">
                    <a:solidFill>
                      <a:prstClr val="black"/>
                    </a:solidFill>
                    <a:latin typeface="Calibri" panose="020F0502020204030204"/>
                  </a:rPr>
                  <a:t>, from previous slides: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lvl="0"/>
                <a:r>
                  <a:rPr lang="en-US" sz="1350" dirty="0">
                    <a:solidFill>
                      <a:prstClr val="black"/>
                    </a:solidFill>
                  </a:rPr>
                  <a:t>      Assumes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(SARS); we don’t implement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to update the Q functions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>
                    <a:solidFill>
                      <a:prstClr val="black"/>
                    </a:solidFill>
                  </a:rPr>
                  <a:t>SARSA</a:t>
                </a:r>
                <a:r>
                  <a:rPr lang="en-US" sz="1350" dirty="0">
                    <a:solidFill>
                      <a:prstClr val="black"/>
                    </a:solidFill>
                  </a:rPr>
                  <a:t> based learning considers the slightly modified 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8E1C3DE-8153-4F0F-BA43-FE54C416DE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5" y="780147"/>
                <a:ext cx="6828151" cy="2585323"/>
              </a:xfrm>
              <a:prstGeom prst="rect">
                <a:avLst/>
              </a:prstGeom>
              <a:blipFill>
                <a:blip r:embed="rId3"/>
                <a:stretch>
                  <a:fillRect l="-89" t="-472" b="-16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42484" y="3696773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484" y="3696773"/>
                <a:ext cx="7926266" cy="282257"/>
              </a:xfrm>
              <a:prstGeom prst="rect">
                <a:avLst/>
              </a:prstGeom>
              <a:blipFill>
                <a:blip r:embed="rId4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9F844D-DC64-4CF5-B9BA-060045EDD22F}"/>
                  </a:ext>
                </a:extLst>
              </p:cNvPr>
              <p:cNvSpPr/>
              <p:nvPr/>
            </p:nvSpPr>
            <p:spPr>
              <a:xfrm>
                <a:off x="728420" y="4333447"/>
                <a:ext cx="7239646" cy="30008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350" dirty="0">
                    <a:solidFill>
                      <a:prstClr val="black"/>
                    </a:solidFill>
                  </a:rPr>
                  <a:t>Assumes access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(SARSA);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 may be specified by some chosen mechanism</a:t>
                </a:r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69F844D-DC64-4CF5-B9BA-060045EDD2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20" y="4333447"/>
                <a:ext cx="7239646" cy="300082"/>
              </a:xfrm>
              <a:prstGeom prst="rect">
                <a:avLst/>
              </a:prstGeom>
              <a:blipFill>
                <a:blip r:embed="rId5"/>
                <a:stretch>
                  <a:fillRect l="-168" t="-4082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72547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2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284872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2848729" cy="1754326"/>
              </a:xfrm>
              <a:prstGeom prst="rect">
                <a:avLst/>
              </a:prstGeom>
              <a:blipFill>
                <a:blip r:embed="rId3"/>
                <a:stretch>
                  <a:fillRect l="-214" t="-3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51A03-4E74-4B7B-AC64-BA09441F5A03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1251A03-4E74-4B7B-AC64-BA09441F5A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4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7116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2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5102807" cy="279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Which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should we take within Q learning or SARSA?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5102807" cy="2793072"/>
              </a:xfrm>
              <a:prstGeom prst="rect">
                <a:avLst/>
              </a:prstGeom>
              <a:blipFill>
                <a:blip r:embed="rId3"/>
                <a:stretch>
                  <a:fillRect l="-119" t="-218" r="-1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D69E6-AEEB-4E2D-B80E-063D5CFCABD4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63D69E6-AEEB-4E2D-B80E-063D5CFCA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4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70670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2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3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Which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should we take within Q learning or SARSA?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350" dirty="0"/>
                  <a:t>-Greedy (small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: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35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at random</a:t>
                </a:r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dirty="0"/>
                  <a:t>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blipFill>
                <a:blip r:embed="rId4"/>
                <a:stretch>
                  <a:fillRect l="-115" t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860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/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 xmlns:m="http://schemas.openxmlformats.org/officeDocument/2006/math">
                    <m:r>
                      <a:rPr lang="en-US" sz="2100" b="1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𝝐</m:t>
                    </m:r>
                  </m:oMath>
                </a14:m>
                <a:r>
                  <a:rPr lang="en-US" sz="2100" b="1" dirty="0">
                    <a:solidFill>
                      <a:prstClr val="black"/>
                    </a:solidFill>
                    <a:latin typeface="Calibri" panose="020F0502020204030204"/>
                  </a:rPr>
                  <a:t>-Greedy: Exploration and Exploitation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3DEBC45-BEFE-4744-81B5-2F289D3CA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1127" y="34628"/>
                <a:ext cx="4507452" cy="415498"/>
              </a:xfrm>
              <a:prstGeom prst="rect">
                <a:avLst/>
              </a:prstGeom>
              <a:blipFill>
                <a:blip r:embed="rId2"/>
                <a:stretch>
                  <a:fillRect t="-10294" r="-1081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/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096EA0-BCC6-4B82-91BA-4F83145073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831524"/>
                <a:ext cx="7926266" cy="282257"/>
              </a:xfrm>
              <a:prstGeom prst="rect">
                <a:avLst/>
              </a:prstGeom>
              <a:blipFill>
                <a:blip r:embed="rId3"/>
                <a:stretch>
                  <a:fillRect t="-4255" b="-361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/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we observe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Which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should we take within Q learning or SARSA?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350" dirty="0"/>
                  <a:t>-Greedy (small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: </a:t>
                </a:r>
              </a:p>
              <a:p>
                <a:endParaRPr lang="en-US" sz="1350" dirty="0"/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sz="135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350" dirty="0"/>
                  <a:t> at random</a:t>
                </a:r>
              </a:p>
              <a:p>
                <a:r>
                  <a:rPr lang="en-US" sz="1350" dirty="0"/>
                  <a:t>	- With probability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dirty="0"/>
                  <a:t> next action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135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arg</m:t>
                        </m:r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00B83D3-04AD-48BB-8FDE-FE7D5F974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336" y="1714500"/>
                <a:ext cx="5283369" cy="3488904"/>
              </a:xfrm>
              <a:prstGeom prst="rect">
                <a:avLst/>
              </a:prstGeom>
              <a:blipFill>
                <a:blip r:embed="rId4"/>
                <a:stretch>
                  <a:fillRect l="-115" t="-1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ight Brace 2">
            <a:extLst>
              <a:ext uri="{FF2B5EF4-FFF2-40B4-BE49-F238E27FC236}">
                <a16:creationId xmlns:a16="http://schemas.microsoft.com/office/drawing/2014/main" id="{D20F4222-98CE-4009-9AA0-CBDFCBA8A278}"/>
              </a:ext>
            </a:extLst>
          </p:cNvPr>
          <p:cNvSpPr/>
          <p:nvPr/>
        </p:nvSpPr>
        <p:spPr>
          <a:xfrm>
            <a:off x="5643705" y="4100422"/>
            <a:ext cx="297020" cy="592347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F7EA-8D35-459C-BB76-859D887EA61D}"/>
                  </a:ext>
                </a:extLst>
              </p:cNvPr>
              <p:cNvSpPr txBox="1"/>
              <p:nvPr/>
            </p:nvSpPr>
            <p:spPr>
              <a:xfrm>
                <a:off x="6044883" y="4117675"/>
                <a:ext cx="190077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Allows exploration with</a:t>
                </a:r>
              </a:p>
              <a:p>
                <a:pPr algn="ctr"/>
                <a:r>
                  <a:rPr lang="en-US" sz="1400" dirty="0">
                    <a:solidFill>
                      <a:srgbClr val="FF0000"/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900F7EA-8D35-459C-BB76-859D887EA6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4883" y="4117675"/>
                <a:ext cx="1900777" cy="523220"/>
              </a:xfrm>
              <a:prstGeom prst="rect">
                <a:avLst/>
              </a:prstGeom>
              <a:blipFill>
                <a:blip r:embed="rId5"/>
                <a:stretch>
                  <a:fillRect l="-643" t="-1163" r="-643" b="-116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571216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8933FCB-BA86-49FE-8D7E-74687D9BABE1}"/>
              </a:ext>
            </a:extLst>
          </p:cNvPr>
          <p:cNvSpPr txBox="1"/>
          <p:nvPr/>
        </p:nvSpPr>
        <p:spPr>
          <a:xfrm>
            <a:off x="1457661" y="462602"/>
            <a:ext cx="5862271" cy="3116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50" b="1" dirty="0"/>
              <a:t>Reinforcement Learning</a:t>
            </a:r>
          </a:p>
          <a:p>
            <a:pPr algn="ctr"/>
            <a:endParaRPr lang="en-US" sz="2400" b="1" dirty="0"/>
          </a:p>
          <a:p>
            <a:pPr algn="ctr"/>
            <a:endParaRPr lang="en-US" sz="2400" b="1" dirty="0"/>
          </a:p>
          <a:p>
            <a:pPr algn="ctr"/>
            <a:r>
              <a:rPr lang="en-US" b="1" dirty="0"/>
              <a:t>Lecture 2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dirty="0"/>
              <a:t>Lawrence Carin</a:t>
            </a:r>
          </a:p>
          <a:p>
            <a:pPr algn="ctr"/>
            <a:r>
              <a:rPr lang="en-US" dirty="0"/>
              <a:t>Duke University</a:t>
            </a:r>
          </a:p>
        </p:txBody>
      </p:sp>
    </p:spTree>
    <p:extLst>
      <p:ext uri="{BB962C8B-B14F-4D97-AF65-F5344CB8AC3E}">
        <p14:creationId xmlns:p14="http://schemas.microsoft.com/office/powerpoint/2010/main" val="102942758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8678F0-E4DB-438E-8610-2D47E7388364}"/>
                  </a:ext>
                </a:extLst>
              </p:cNvPr>
              <p:cNvSpPr txBox="1"/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func>
                        <m:func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10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1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1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)]</m:t>
                          </m:r>
                        </m:e>
                      </m:func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88678F0-E4DB-438E-8610-2D47E7388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017" y="985459"/>
                <a:ext cx="7926266" cy="435953"/>
              </a:xfrm>
              <a:prstGeom prst="rect">
                <a:avLst/>
              </a:prstGeom>
              <a:blipFill>
                <a:blip r:embed="rId2"/>
                <a:stretch>
                  <a:fillRect l="-923" r="-923" b="-1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219B28-AD3B-4ECB-8B92-260238A58473}"/>
                  </a:ext>
                </a:extLst>
              </p:cNvPr>
              <p:cNvSpPr txBox="1"/>
              <p:nvPr/>
            </p:nvSpPr>
            <p:spPr>
              <a:xfrm>
                <a:off x="2346313" y="70321"/>
                <a:ext cx="4565673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𝐋𝐢𝐦𝐢𝐭𝐚𝐭𝐢𝐨𝐧𝐬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𝐓𝐚𝐛𝐮𝐥𝐚𝐫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𝐋𝐞𝐚𝐫𝐧𝐢𝐧𝐠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219B28-AD3B-4ECB-8B92-260238A5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6313" y="70321"/>
                <a:ext cx="4565673" cy="415498"/>
              </a:xfrm>
              <a:prstGeom prst="rect">
                <a:avLst/>
              </a:prstGeom>
              <a:blipFill>
                <a:blip r:embed="rId3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32D2CB6-DDBD-44F1-99BD-B46525EE6C9F}"/>
              </a:ext>
            </a:extLst>
          </p:cNvPr>
          <p:cNvSpPr txBox="1"/>
          <p:nvPr/>
        </p:nvSpPr>
        <p:spPr>
          <a:xfrm>
            <a:off x="406831" y="1917212"/>
            <a:ext cx="2299091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Simple update rule, but …..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endParaRPr lang="en-US" sz="135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8B35C0-7E68-4990-8E7D-87EC62816A87}"/>
              </a:ext>
            </a:extLst>
          </p:cNvPr>
          <p:cNvSpPr txBox="1"/>
          <p:nvPr/>
        </p:nvSpPr>
        <p:spPr>
          <a:xfrm>
            <a:off x="1894668" y="2836190"/>
            <a:ext cx="6348789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350" dirty="0"/>
              <a:t> The Q function is stored as a table/matrix, which is impractical when considering</a:t>
            </a:r>
          </a:p>
          <a:p>
            <a:r>
              <a:rPr lang="en-US" sz="1350" dirty="0"/>
              <a:t>       a large number of states and actions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§"/>
            </a:pPr>
            <a:r>
              <a:rPr lang="en-US" sz="1350" dirty="0"/>
              <a:t>No real capacity to generalize across sequence types, because the tabular Q function</a:t>
            </a:r>
          </a:p>
          <a:p>
            <a:r>
              <a:rPr lang="en-US" sz="1350" dirty="0"/>
              <a:t>      does not have a functional form</a:t>
            </a:r>
          </a:p>
        </p:txBody>
      </p:sp>
    </p:spTree>
    <p:extLst>
      <p:ext uri="{BB962C8B-B14F-4D97-AF65-F5344CB8AC3E}">
        <p14:creationId xmlns:p14="http://schemas.microsoft.com/office/powerpoint/2010/main" val="4336102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947971"/>
            <a:ext cx="4097245" cy="2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4346567" y="146576"/>
            <a:ext cx="4659465" cy="4455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an MD, seeking to treat patients in an</a:t>
            </a:r>
          </a:p>
          <a:p>
            <a:r>
              <a:rPr lang="en-US" sz="1350" dirty="0"/>
              <a:t>      effective manner, while minimizing costs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state of health for each patient is observed in terms of a set of clinical variables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Assume there are a set of actions the MD can perform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Each action will impact the health state of the patient (possibly no change in the state)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1208006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1B3005-BBA7-4398-A195-327E95796C35}"/>
                  </a:ext>
                </a:extLst>
              </p:cNvPr>
              <p:cNvSpPr txBox="1"/>
              <p:nvPr/>
            </p:nvSpPr>
            <p:spPr>
              <a:xfrm>
                <a:off x="1674268" y="73381"/>
                <a:ext cx="562686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𝐑𝐞𝐩𝐫𝐞𝐬𝐞𝐧𝐭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𝐅𝐮𝐧𝐜𝐭𝐢𝐨𝐧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𝐚𝐬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𝐚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𝐍𝐞𝐮𝐫𝐚𝐥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71B3005-BBA7-4398-A195-327E95796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268" y="73381"/>
                <a:ext cx="5626861" cy="415498"/>
              </a:xfrm>
              <a:prstGeom prst="rect">
                <a:avLst/>
              </a:prstGeom>
              <a:blipFill>
                <a:blip r:embed="rId2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9" name="Group 168">
            <a:extLst>
              <a:ext uri="{FF2B5EF4-FFF2-40B4-BE49-F238E27FC236}">
                <a16:creationId xmlns:a16="http://schemas.microsoft.com/office/drawing/2014/main" id="{D4D3D7A2-44EA-4400-BD2A-0B5BECF52E1A}"/>
              </a:ext>
            </a:extLst>
          </p:cNvPr>
          <p:cNvGrpSpPr/>
          <p:nvPr/>
        </p:nvGrpSpPr>
        <p:grpSpPr>
          <a:xfrm>
            <a:off x="549498" y="480801"/>
            <a:ext cx="3174166" cy="4237423"/>
            <a:chOff x="2039609" y="1468471"/>
            <a:chExt cx="3825878" cy="519049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4805EAD-32FB-4875-867F-642EB012A9B2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5F1D291C-FE9D-43CF-AF65-09CF04D91D41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BE614D80-F193-4973-A567-BC531D7B5461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09" name="Oval 108">
                <a:extLst>
                  <a:ext uri="{FF2B5EF4-FFF2-40B4-BE49-F238E27FC236}">
                    <a16:creationId xmlns:a16="http://schemas.microsoft.com/office/drawing/2014/main" id="{9D8E59F1-25AD-4D69-ACAB-AF1AE11A0088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59F0733A-BC64-4462-8B4A-0288F56DF796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5780738E-D314-475E-BA21-21D45159328D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904BD7D6-DDE9-4834-865E-5DD7487142A6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0E1BA186-A0AF-4178-BCB9-99A992CECA6B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52CE69B0-81FB-49BC-B62D-E06D05F23F4D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2792E2D7-8841-46F8-BE4F-AE2CDD6229AF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8316134E-57C9-4098-AC92-05A42C26A417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A0086A57-882C-4810-BFE2-B22FFA865762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F7BD0FC1-945A-4CF8-A9D6-BDD3AB394A68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DB898B7C-92ED-4DBF-8116-B204B4822A83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7D24426E-6225-48B0-9ED4-11FC5304E23E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33B65365-58C5-4428-BB02-656762DEBF05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E0B3A45-72CC-4306-BEDC-D1B05C5E69C8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123" name="Picture 122">
                <a:extLst>
                  <a:ext uri="{FF2B5EF4-FFF2-40B4-BE49-F238E27FC236}">
                    <a16:creationId xmlns:a16="http://schemas.microsoft.com/office/drawing/2014/main" id="{18AF676B-8A37-4240-B754-EB0917AA2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B00338-4D4E-4A84-B73B-B6C560FBDE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773C311-A4B7-4AAB-9F7D-97F6B09F4B92}"/>
                </a:ext>
              </a:extLst>
            </p:cNvPr>
            <p:cNvCxnSpPr>
              <a:stCxn id="107" idx="0"/>
              <a:endCxn id="5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9793950-37DD-4CDA-901C-978EC8FA3230}"/>
                </a:ext>
              </a:extLst>
            </p:cNvPr>
            <p:cNvCxnSpPr>
              <a:cxnSpLocks/>
              <a:stCxn id="108" idx="0"/>
              <a:endCxn id="5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75EADAF-D82D-4C48-9762-CCA60A9D56F4}"/>
                </a:ext>
              </a:extLst>
            </p:cNvPr>
            <p:cNvCxnSpPr>
              <a:cxnSpLocks/>
              <a:stCxn id="109" idx="0"/>
              <a:endCxn id="5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0F2AE557-972D-4BF4-B91A-929FF50A65BA}"/>
                </a:ext>
              </a:extLst>
            </p:cNvPr>
            <p:cNvCxnSpPr>
              <a:cxnSpLocks/>
              <a:stCxn id="122" idx="1"/>
              <a:endCxn id="5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D7ECF35B-BBF8-4943-AA05-04C85D74FE0D}"/>
                </a:ext>
              </a:extLst>
            </p:cNvPr>
            <p:cNvCxnSpPr>
              <a:cxnSpLocks/>
              <a:stCxn id="123" idx="0"/>
              <a:endCxn id="5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C5B1CDB-8DC3-4A00-A9C7-17D7D4A9D6A1}"/>
                </a:ext>
              </a:extLst>
            </p:cNvPr>
            <p:cNvCxnSpPr>
              <a:cxnSpLocks/>
              <a:stCxn id="115" idx="1"/>
              <a:endCxn id="5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948E9AB-441F-483F-9247-56C245039E0B}"/>
                    </a:ext>
                  </a:extLst>
                </p:cNvPr>
                <p:cNvSpPr txBox="1"/>
                <p:nvPr/>
              </p:nvSpPr>
              <p:spPr>
                <a:xfrm>
                  <a:off x="2039609" y="6392198"/>
                  <a:ext cx="289510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B948E9AB-441F-483F-9247-56C245039E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8"/>
                  <a:ext cx="289510" cy="254475"/>
                </a:xfrm>
                <a:prstGeom prst="rect">
                  <a:avLst/>
                </a:prstGeom>
                <a:blipFill>
                  <a:blip r:embed="rId4"/>
                  <a:stretch>
                    <a:fillRect l="-10000" r="-5000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0E15A9-CD53-4708-B938-14D457C51A65}"/>
                    </a:ext>
                  </a:extLst>
                </p:cNvPr>
                <p:cNvSpPr txBox="1"/>
                <p:nvPr/>
              </p:nvSpPr>
              <p:spPr>
                <a:xfrm>
                  <a:off x="5545372" y="6404486"/>
                  <a:ext cx="320115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B00E15A9-CD53-4708-B938-14D457C51A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2" y="6404486"/>
                  <a:ext cx="320115" cy="254475"/>
                </a:xfrm>
                <a:prstGeom prst="rect">
                  <a:avLst/>
                </a:prstGeom>
                <a:blipFill>
                  <a:blip r:embed="rId5"/>
                  <a:stretch>
                    <a:fillRect l="-9302" r="-465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02106FAC-C653-44D7-96C4-6969CBDC0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DEA7B63-62A7-4A20-B6D0-0943A5B85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896C9E3-2AD8-41F8-B3CC-50CB764FE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6AC9E52-57F7-4164-B81C-14B9922F37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193E355A-3B84-4DB9-B36F-64C82CDC6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475F03D-A2C5-41B1-890B-10762FB5445D}"/>
                </a:ext>
              </a:extLst>
            </p:cNvPr>
            <p:cNvCxnSpPr>
              <a:cxnSpLocks/>
              <a:stCxn id="107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060DE8B-293F-49F5-9AF4-FE801F4D47B1}"/>
                </a:ext>
              </a:extLst>
            </p:cNvPr>
            <p:cNvCxnSpPr>
              <a:cxnSpLocks/>
              <a:stCxn id="108" idx="0"/>
              <a:endCxn id="14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5FC458-2A28-4383-91D8-B65090E4EAFB}"/>
                </a:ext>
              </a:extLst>
            </p:cNvPr>
            <p:cNvCxnSpPr>
              <a:cxnSpLocks/>
              <a:stCxn id="109" idx="0"/>
              <a:endCxn id="14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FD53015-A215-48E3-907E-3E08A0D94E88}"/>
                </a:ext>
              </a:extLst>
            </p:cNvPr>
            <p:cNvCxnSpPr>
              <a:cxnSpLocks/>
              <a:stCxn id="115" idx="0"/>
              <a:endCxn id="15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CDB219E-F3A6-49B8-875F-BCF3E7BDF014}"/>
                </a:ext>
              </a:extLst>
            </p:cNvPr>
            <p:cNvCxnSpPr>
              <a:cxnSpLocks/>
              <a:stCxn id="115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177C484B-C43E-4291-9AA6-A94D44DB3401}"/>
                </a:ext>
              </a:extLst>
            </p:cNvPr>
            <p:cNvCxnSpPr>
              <a:cxnSpLocks/>
              <a:stCxn id="115" idx="7"/>
              <a:endCxn id="18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8D853E2-F6C9-4841-B8F8-7E0CCC12FD99}"/>
                </a:ext>
              </a:extLst>
            </p:cNvPr>
            <p:cNvCxnSpPr>
              <a:cxnSpLocks/>
              <a:stCxn id="107" idx="0"/>
              <a:endCxn id="15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2D51CF7-FBF1-4AF3-8847-613486B5338E}"/>
                </a:ext>
              </a:extLst>
            </p:cNvPr>
            <p:cNvCxnSpPr>
              <a:cxnSpLocks/>
              <a:stCxn id="108" idx="0"/>
              <a:endCxn id="15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48BCC2A0-0CF0-4E79-9ED2-B7DEA470CC5C}"/>
                </a:ext>
              </a:extLst>
            </p:cNvPr>
            <p:cNvCxnSpPr>
              <a:cxnSpLocks/>
              <a:stCxn id="107" idx="7"/>
              <a:endCxn id="15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ED2FF98-0893-4F4F-B1A7-E6FC8862E1F7}"/>
                </a:ext>
              </a:extLst>
            </p:cNvPr>
            <p:cNvCxnSpPr>
              <a:cxnSpLocks/>
              <a:stCxn id="107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96A75C5-3955-4E8D-AFB1-C156CB3D7FF1}"/>
                </a:ext>
              </a:extLst>
            </p:cNvPr>
            <p:cNvCxnSpPr>
              <a:cxnSpLocks/>
              <a:stCxn id="107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6F42AD8F-3485-4B9D-BEE7-520D3263FD2F}"/>
                </a:ext>
              </a:extLst>
            </p:cNvPr>
            <p:cNvCxnSpPr>
              <a:cxnSpLocks/>
              <a:stCxn id="107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6D96F21E-9396-4D33-AB17-FA71F5E35C78}"/>
                </a:ext>
              </a:extLst>
            </p:cNvPr>
            <p:cNvCxnSpPr>
              <a:cxnSpLocks/>
              <a:stCxn id="122" idx="1"/>
              <a:endCxn id="15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981B0299-84D2-43ED-A82D-8871A1AF7ED9}"/>
                </a:ext>
              </a:extLst>
            </p:cNvPr>
            <p:cNvCxnSpPr>
              <a:cxnSpLocks/>
              <a:stCxn id="122" idx="1"/>
              <a:endCxn id="16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3B7D3CF2-D9B0-4176-8A4A-0A674EB2323D}"/>
                </a:ext>
              </a:extLst>
            </p:cNvPr>
            <p:cNvCxnSpPr>
              <a:cxnSpLocks/>
              <a:stCxn id="122" idx="0"/>
              <a:endCxn id="18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6B707B4A-8D90-46B8-A173-14805E2FCB71}"/>
                </a:ext>
              </a:extLst>
            </p:cNvPr>
            <p:cNvCxnSpPr>
              <a:cxnSpLocks/>
              <a:stCxn id="122" idx="1"/>
              <a:endCxn id="14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A146FB1A-EC12-48B5-9543-3946048DE0D5}"/>
                </a:ext>
              </a:extLst>
            </p:cNvPr>
            <p:cNvCxnSpPr>
              <a:cxnSpLocks/>
              <a:stCxn id="123" idx="0"/>
              <a:endCxn id="15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609D49ED-9BAB-4AD1-A196-C2F582E63159}"/>
                </a:ext>
              </a:extLst>
            </p:cNvPr>
            <p:cNvCxnSpPr>
              <a:cxnSpLocks/>
              <a:stCxn id="123" idx="0"/>
              <a:endCxn id="16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1F2CA35-571F-438B-8C4C-E6EC0A5A4B48}"/>
                </a:ext>
              </a:extLst>
            </p:cNvPr>
            <p:cNvCxnSpPr>
              <a:cxnSpLocks/>
              <a:stCxn id="123" idx="0"/>
              <a:endCxn id="17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1E253B05-F2FB-4106-8410-DDEDCE0C2C33}"/>
                </a:ext>
              </a:extLst>
            </p:cNvPr>
            <p:cNvCxnSpPr>
              <a:cxnSpLocks/>
              <a:stCxn id="123" idx="0"/>
              <a:endCxn id="18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A692B05-C090-4C05-A064-84C02856A194}"/>
                </a:ext>
              </a:extLst>
            </p:cNvPr>
            <p:cNvCxnSpPr>
              <a:cxnSpLocks/>
              <a:stCxn id="115" idx="0"/>
              <a:endCxn id="14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1B83413C-C93D-4B6C-8329-978848B3F745}"/>
                </a:ext>
              </a:extLst>
            </p:cNvPr>
            <p:cNvCxnSpPr>
              <a:cxnSpLocks/>
              <a:stCxn id="115" idx="0"/>
              <a:endCxn id="17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F215F99-ED23-4EB5-B441-C18097D6F094}"/>
                </a:ext>
              </a:extLst>
            </p:cNvPr>
            <p:cNvCxnSpPr>
              <a:cxnSpLocks/>
              <a:stCxn id="122" idx="1"/>
              <a:endCxn id="17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2A8ACB69-779C-481E-929E-A32C63253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B269E596-3E65-4542-9E75-FB709179D30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E50E934-42D4-4BC8-A1EB-0563C1BFEE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B3C55E6-19C0-4C27-B850-EBCBCEE2B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8DF3B262-67C4-4070-8171-BCD30DF98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89C5DEE7-4643-487E-BA40-D2C668F6B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0CB1744-BF8C-438F-8DD7-18E0A2F41EA1}"/>
                </a:ext>
              </a:extLst>
            </p:cNvPr>
            <p:cNvCxnSpPr>
              <a:cxnSpLocks/>
              <a:stCxn id="5" idx="0"/>
              <a:endCxn id="42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39680FA-3535-4B7C-9CF3-D37BCA167A6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A6712E7C-6B3D-4784-A907-2C9568EFDC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9CB64F3-05A0-4DC8-B16F-BA111830ECE5}"/>
                </a:ext>
              </a:extLst>
            </p:cNvPr>
            <p:cNvCxnSpPr>
              <a:cxnSpLocks/>
              <a:stCxn id="16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5856560-6CF3-4601-B25E-B440FBDD3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A0D5131-67D9-4FF1-A609-8D984393DFD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ABA301DC-BE69-4146-BFB2-554D4656642F}"/>
                </a:ext>
              </a:extLst>
            </p:cNvPr>
            <p:cNvCxnSpPr>
              <a:cxnSpLocks/>
              <a:stCxn id="43" idx="0"/>
              <a:endCxn id="101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709D0B0F-DDD6-493B-B14E-018FD21BADF5}"/>
                </a:ext>
              </a:extLst>
            </p:cNvPr>
            <p:cNvCxnSpPr>
              <a:cxnSpLocks/>
              <a:stCxn id="45" idx="0"/>
              <a:endCxn id="104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F9F3FAA6-EC26-46F5-A800-ECF890C68B8B}"/>
                </a:ext>
              </a:extLst>
            </p:cNvPr>
            <p:cNvCxnSpPr>
              <a:cxnSpLocks/>
              <a:stCxn id="46" idx="0"/>
              <a:endCxn id="104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3522E295-DA16-4524-A5AE-F80B68007ACE}"/>
                </a:ext>
              </a:extLst>
            </p:cNvPr>
            <p:cNvCxnSpPr>
              <a:cxnSpLocks/>
              <a:stCxn id="42" idx="0"/>
              <a:endCxn id="104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77843B11-5B22-4544-A7DF-EBFBA4500979}"/>
                </a:ext>
              </a:extLst>
            </p:cNvPr>
            <p:cNvCxnSpPr>
              <a:cxnSpLocks/>
              <a:stCxn id="47" idx="0"/>
              <a:endCxn id="104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D92A3302-9C40-4442-A71C-E8C4337B9BFF}"/>
                </a:ext>
              </a:extLst>
            </p:cNvPr>
            <p:cNvCxnSpPr>
              <a:cxnSpLocks/>
              <a:stCxn id="43" idx="0"/>
              <a:endCxn id="104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753B33F9-12E7-4140-B22D-16C984CAC0B5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96274BB7-A71B-48BB-A5CD-2BFD051B6F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93115FC-612C-4EC6-9700-152B7D83E3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B596D89D-C151-4ADE-A2D8-8B24A4696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53FBC717-A5B6-4B7F-8050-D6379436A5F5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114ACC25-33B7-4200-A5F3-F6CC6137D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98DC7239-8C19-44D7-AA1B-4697F796A1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3" name="Straight Connector 102">
                <a:extLst>
                  <a:ext uri="{FF2B5EF4-FFF2-40B4-BE49-F238E27FC236}">
                    <a16:creationId xmlns:a16="http://schemas.microsoft.com/office/drawing/2014/main" id="{56ACC25C-9643-4AD2-A2F8-27BD8FA5C1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8" name="Group 67">
              <a:extLst>
                <a:ext uri="{FF2B5EF4-FFF2-40B4-BE49-F238E27FC236}">
                  <a16:creationId xmlns:a16="http://schemas.microsoft.com/office/drawing/2014/main" id="{D4D508A3-A59F-412F-AB4F-25B82561C488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98" name="Picture 97">
                <a:extLst>
                  <a:ext uri="{FF2B5EF4-FFF2-40B4-BE49-F238E27FC236}">
                    <a16:creationId xmlns:a16="http://schemas.microsoft.com/office/drawing/2014/main" id="{5B5C3682-5222-4554-929C-B36D0138A1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48199A79-EDC2-421D-8A01-12AC072C3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CD528D1E-D36A-4EEB-9A8C-BA3C7FE51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E6CB7DF0-51F5-4BDF-9556-2A0E544ECD8C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95" name="Picture 94">
                <a:extLst>
                  <a:ext uri="{FF2B5EF4-FFF2-40B4-BE49-F238E27FC236}">
                    <a16:creationId xmlns:a16="http://schemas.microsoft.com/office/drawing/2014/main" id="{5F1B3AFC-14ED-42CB-85D8-78C6B2FBF4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96" name="Picture 95">
                <a:extLst>
                  <a:ext uri="{FF2B5EF4-FFF2-40B4-BE49-F238E27FC236}">
                    <a16:creationId xmlns:a16="http://schemas.microsoft.com/office/drawing/2014/main" id="{5AD6FE39-D020-4992-9B64-624520586B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97" name="Straight Connector 96">
                <a:extLst>
                  <a:ext uri="{FF2B5EF4-FFF2-40B4-BE49-F238E27FC236}">
                    <a16:creationId xmlns:a16="http://schemas.microsoft.com/office/drawing/2014/main" id="{33A04924-12C6-4BBA-863C-0F161284F0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74C5D178-9B17-493B-BFC7-3BE039186959}"/>
                </a:ext>
              </a:extLst>
            </p:cNvPr>
            <p:cNvCxnSpPr>
              <a:cxnSpLocks/>
              <a:stCxn id="42" idx="0"/>
              <a:endCxn id="101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90E94D44-4209-4D70-B50B-B4F27456F2EC}"/>
                </a:ext>
              </a:extLst>
            </p:cNvPr>
            <p:cNvCxnSpPr>
              <a:cxnSpLocks/>
              <a:stCxn id="42" idx="0"/>
              <a:endCxn id="98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A71DD396-13C6-4489-94C0-63297067A257}"/>
                </a:ext>
              </a:extLst>
            </p:cNvPr>
            <p:cNvCxnSpPr>
              <a:cxnSpLocks/>
              <a:stCxn id="42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21ED8C8-E12C-49A0-9CF8-C7D0A9DF5527}"/>
                </a:ext>
              </a:extLst>
            </p:cNvPr>
            <p:cNvCxnSpPr>
              <a:cxnSpLocks/>
              <a:stCxn id="43" idx="0"/>
              <a:endCxn id="98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9F39E1A-6467-409E-9669-AAEA18A5703D}"/>
                </a:ext>
              </a:extLst>
            </p:cNvPr>
            <p:cNvCxnSpPr>
              <a:cxnSpLocks/>
              <a:stCxn id="43" idx="0"/>
              <a:endCxn id="95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AFCA3D88-C786-47D4-8668-28206FFBA0D0}"/>
                </a:ext>
              </a:extLst>
            </p:cNvPr>
            <p:cNvCxnSpPr>
              <a:cxnSpLocks/>
              <a:endCxn id="101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E583D7AB-CE0E-4CA5-8A99-C83839747B5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2BACA48-C351-4CC0-BB4C-6DE4F52378D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06E4F25F-0300-41A5-B6AC-E5354BF6100A}"/>
                </a:ext>
              </a:extLst>
            </p:cNvPr>
            <p:cNvCxnSpPr>
              <a:cxnSpLocks/>
              <a:endCxn id="104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B63AC609-3E28-497F-BB6A-66EBA31497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76C16ACB-CE03-475E-A9F1-9B5E2FA4E9FA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54F37FE5-B927-4051-A20D-94C3CAB97598}"/>
                </a:ext>
              </a:extLst>
            </p:cNvPr>
            <p:cNvCxnSpPr>
              <a:cxnSpLocks/>
              <a:stCxn id="47" idx="0"/>
              <a:endCxn id="95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CB3832A-21A4-45AA-BB2E-24117632EC82}"/>
                </a:ext>
              </a:extLst>
            </p:cNvPr>
            <p:cNvCxnSpPr>
              <a:cxnSpLocks/>
              <a:endCxn id="98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256CBA79-D7AC-4CB7-8352-C1797733F1B4}"/>
                </a:ext>
              </a:extLst>
            </p:cNvPr>
            <p:cNvCxnSpPr>
              <a:cxnSpLocks/>
              <a:stCxn id="45" idx="0"/>
              <a:endCxn id="95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2EC6BD75-37F0-40BC-9F78-D135E9D519E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C5CDDA8A-C948-41FB-B5BA-7063276EA9C4}"/>
                </a:ext>
              </a:extLst>
            </p:cNvPr>
            <p:cNvCxnSpPr>
              <a:cxnSpLocks/>
              <a:stCxn id="96" idx="0"/>
              <a:endCxn id="127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7A516F69-D82A-43FB-87BE-C07A4DEA9219}"/>
                </a:ext>
              </a:extLst>
            </p:cNvPr>
            <p:cNvCxnSpPr>
              <a:cxnSpLocks/>
              <a:stCxn id="105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DD9B3949-A977-435E-BACE-6E110F7578F6}"/>
                </a:ext>
              </a:extLst>
            </p:cNvPr>
            <p:cNvCxnSpPr>
              <a:cxnSpLocks/>
              <a:stCxn id="102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27" name="Picture 126">
              <a:extLst>
                <a:ext uri="{FF2B5EF4-FFF2-40B4-BE49-F238E27FC236}">
                  <a16:creationId xmlns:a16="http://schemas.microsoft.com/office/drawing/2014/main" id="{44456F54-360E-4722-8E9D-F7CD3F9FBA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131" name="Picture 130">
              <a:extLst>
                <a:ext uri="{FF2B5EF4-FFF2-40B4-BE49-F238E27FC236}">
                  <a16:creationId xmlns:a16="http://schemas.microsoft.com/office/drawing/2014/main" id="{A62A8D2F-937C-4909-B3F8-774A2A30F7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132" name="Picture 131">
              <a:extLst>
                <a:ext uri="{FF2B5EF4-FFF2-40B4-BE49-F238E27FC236}">
                  <a16:creationId xmlns:a16="http://schemas.microsoft.com/office/drawing/2014/main" id="{40DADB0E-E33E-4E57-A3B3-8C094AF6D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4B5591A4-9E13-4785-9DAB-6F1B1892CEF3}"/>
                </a:ext>
              </a:extLst>
            </p:cNvPr>
            <p:cNvCxnSpPr>
              <a:cxnSpLocks/>
              <a:stCxn id="102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4607C73-7C53-4AEF-9DF6-107C39F171F0}"/>
                </a:ext>
              </a:extLst>
            </p:cNvPr>
            <p:cNvCxnSpPr>
              <a:cxnSpLocks/>
              <a:stCxn id="96" idx="0"/>
              <a:endCxn id="131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772B5F52-B104-49C1-A1C7-D6632D2C0C4C}"/>
                </a:ext>
              </a:extLst>
            </p:cNvPr>
            <p:cNvCxnSpPr>
              <a:cxnSpLocks/>
              <a:stCxn id="105" idx="0"/>
              <a:endCxn id="131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EBA6B920-23B3-4C5A-8886-47CB59AFD1A3}"/>
                </a:ext>
              </a:extLst>
            </p:cNvPr>
            <p:cNvCxnSpPr>
              <a:cxnSpLocks/>
              <a:stCxn id="99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8E985C27-2ED6-4CD8-B0E8-941C2C19CC9A}"/>
                </a:ext>
              </a:extLst>
            </p:cNvPr>
            <p:cNvCxnSpPr>
              <a:cxnSpLocks/>
              <a:stCxn id="102" idx="0"/>
              <a:endCxn id="132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2608F290-FC3C-4D04-8A69-A217502ECEB7}"/>
                </a:ext>
              </a:extLst>
            </p:cNvPr>
            <p:cNvCxnSpPr>
              <a:cxnSpLocks/>
              <a:stCxn id="105" idx="0"/>
              <a:endCxn id="132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0433C09-40D0-48FC-B6AB-B36B281ECFFB}"/>
                </a:ext>
              </a:extLst>
            </p:cNvPr>
            <p:cNvCxnSpPr>
              <a:cxnSpLocks/>
              <a:stCxn id="99" idx="0"/>
              <a:endCxn id="132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786FE0DA-96EB-422E-B77A-A7D3461E9D95}"/>
                </a:ext>
              </a:extLst>
            </p:cNvPr>
            <p:cNvCxnSpPr>
              <a:cxnSpLocks/>
              <a:stCxn id="96" idx="0"/>
              <a:endCxn id="132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3668972-31C2-44CF-B15A-A44086638160}"/>
                    </a:ext>
                  </a:extLst>
                </p:cNvPr>
                <p:cNvSpPr txBox="1"/>
                <p:nvPr/>
              </p:nvSpPr>
              <p:spPr>
                <a:xfrm>
                  <a:off x="3144639" y="1468471"/>
                  <a:ext cx="254964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A3668972-31C2-44CF-B15A-A440866381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39" y="1468471"/>
                  <a:ext cx="254964" cy="254475"/>
                </a:xfrm>
                <a:prstGeom prst="rect">
                  <a:avLst/>
                </a:prstGeom>
                <a:blipFill>
                  <a:blip r:embed="rId6"/>
                  <a:stretch>
                    <a:fillRect l="-11765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AFA9C627-71B3-4783-B48C-9D2FD02C1568}"/>
                    </a:ext>
                  </a:extLst>
                </p:cNvPr>
                <p:cNvSpPr txBox="1"/>
                <p:nvPr/>
              </p:nvSpPr>
              <p:spPr>
                <a:xfrm>
                  <a:off x="3653821" y="1483490"/>
                  <a:ext cx="259833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6" name="TextBox 165">
                  <a:extLst>
                    <a:ext uri="{FF2B5EF4-FFF2-40B4-BE49-F238E27FC236}">
                      <a16:creationId xmlns:a16="http://schemas.microsoft.com/office/drawing/2014/main" id="{AFA9C627-71B3-4783-B48C-9D2FD02C15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0"/>
                  <a:ext cx="259833" cy="254475"/>
                </a:xfrm>
                <a:prstGeom prst="rect">
                  <a:avLst/>
                </a:prstGeom>
                <a:blipFill>
                  <a:blip r:embed="rId7"/>
                  <a:stretch>
                    <a:fillRect l="-11429" r="-857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B1FBB7C-023E-416B-9290-7B18CCAF0805}"/>
                    </a:ext>
                  </a:extLst>
                </p:cNvPr>
                <p:cNvSpPr txBox="1"/>
                <p:nvPr/>
              </p:nvSpPr>
              <p:spPr>
                <a:xfrm>
                  <a:off x="4164671" y="1480069"/>
                  <a:ext cx="259833" cy="25447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7" name="TextBox 166">
                  <a:extLst>
                    <a:ext uri="{FF2B5EF4-FFF2-40B4-BE49-F238E27FC236}">
                      <a16:creationId xmlns:a16="http://schemas.microsoft.com/office/drawing/2014/main" id="{8B1FBB7C-023E-416B-9290-7B18CCAF08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1" y="1480069"/>
                  <a:ext cx="259833" cy="254475"/>
                </a:xfrm>
                <a:prstGeom prst="rect">
                  <a:avLst/>
                </a:prstGeom>
                <a:blipFill>
                  <a:blip r:embed="rId8"/>
                  <a:stretch>
                    <a:fillRect l="-11429" r="-8571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EBD6C2-4F97-49AD-B239-120E3B275055}"/>
                  </a:ext>
                </a:extLst>
              </p:cNvPr>
              <p:cNvSpPr txBox="1"/>
              <p:nvPr/>
            </p:nvSpPr>
            <p:spPr>
              <a:xfrm>
                <a:off x="4212310" y="889702"/>
                <a:ext cx="4925696" cy="43477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Q-function modeled via a neural network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state is input (e.g., an image with </a:t>
                </a:r>
                <a:r>
                  <a:rPr lang="en-US" sz="1350" i="1" dirty="0"/>
                  <a:t>N</a:t>
                </a:r>
                <a:r>
                  <a:rPr lang="en-US" sz="1350" dirty="0"/>
                  <a:t> pixels), and at the </a:t>
                </a:r>
              </a:p>
              <a:p>
                <a:r>
                  <a:rPr lang="en-US" sz="1350" dirty="0"/>
                  <a:t>      output we model the Q-function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for each possible action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 Represent the neural network model as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sz="1350" dirty="0"/>
                  <a:t> where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        </a:t>
                </a:r>
              </a:p>
              <a:p>
                <a:r>
                  <a:rPr lang="en-US" sz="1350" dirty="0"/>
                  <a:t>       represent the neural network parameters we wish to learn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After we learn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the policy is </a:t>
                </a:r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argmax</m:t>
                          </m:r>
                        </m:e>
                        <m:li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lim>
                      </m:limLow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36EBD6C2-4F97-49AD-B239-120E3B275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2310" y="889702"/>
                <a:ext cx="4925696" cy="4347729"/>
              </a:xfrm>
              <a:prstGeom prst="rect">
                <a:avLst/>
              </a:prstGeom>
              <a:blipFill>
                <a:blip r:embed="rId9"/>
                <a:stretch>
                  <a:fillRect l="-124" t="-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274653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76363-D3D8-4A7D-9D92-A5764910A45D}"/>
                  </a:ext>
                </a:extLst>
              </p:cNvPr>
              <p:cNvSpPr txBox="1"/>
              <p:nvPr/>
            </p:nvSpPr>
            <p:spPr>
              <a:xfrm>
                <a:off x="2298829" y="1298138"/>
                <a:ext cx="4624728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5D176363-D3D8-4A7D-9D92-A5764910A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829" y="1298138"/>
                <a:ext cx="4624728" cy="496931"/>
              </a:xfrm>
              <a:prstGeom prst="rect">
                <a:avLst/>
              </a:prstGeom>
              <a:blipFill>
                <a:blip r:embed="rId2"/>
                <a:stretch>
                  <a:fillRect l="-395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2932993" y="22585"/>
                <a:ext cx="3207929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𝐋𝐞𝐚𝐫𝐧𝐢𝐧𝐠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𝐃𝐐𝐍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2993" y="22585"/>
                <a:ext cx="3207929" cy="415498"/>
              </a:xfrm>
              <a:prstGeom prst="rect">
                <a:avLst/>
              </a:prstGeom>
              <a:blipFill>
                <a:blip r:embed="rId3"/>
                <a:stretch>
                  <a:fillRect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603976" y="66822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we update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350" dirty="0"/>
                  <a:t> , at each step we seek to minimize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To 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such that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made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parameters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976" y="668229"/>
                <a:ext cx="8158532" cy="3831818"/>
              </a:xfrm>
              <a:prstGeom prst="rect">
                <a:avLst/>
              </a:prstGeom>
              <a:blipFill>
                <a:blip r:embed="rId4"/>
                <a:stretch>
                  <a:fillRect l="-75" t="-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DDED939-4003-4A29-AFB0-15CBB912B670}"/>
              </a:ext>
            </a:extLst>
          </p:cNvPr>
          <p:cNvGrpSpPr/>
          <p:nvPr/>
        </p:nvGrpSpPr>
        <p:grpSpPr>
          <a:xfrm>
            <a:off x="2188451" y="2725153"/>
            <a:ext cx="4308602" cy="2081464"/>
            <a:chOff x="6324250" y="3814530"/>
            <a:chExt cx="4401697" cy="2206562"/>
          </a:xfrm>
        </p:grpSpPr>
        <p:pic>
          <p:nvPicPr>
            <p:cNvPr id="1026" name="Picture 2" descr="Image result for gradient descent">
              <a:extLst>
                <a:ext uri="{FF2B5EF4-FFF2-40B4-BE49-F238E27FC236}">
                  <a16:creationId xmlns:a16="http://schemas.microsoft.com/office/drawing/2014/main" id="{0EACBFE6-3C93-4DD6-86C5-62870D482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33" y="3839302"/>
              <a:ext cx="4399114" cy="218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/>
                <p:nvPr/>
              </p:nvSpPr>
              <p:spPr>
                <a:xfrm>
                  <a:off x="6324250" y="3814530"/>
                  <a:ext cx="386153" cy="201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4250" y="3814530"/>
                  <a:ext cx="386153" cy="201582"/>
                </a:xfrm>
                <a:prstGeom prst="rect">
                  <a:avLst/>
                </a:prstGeom>
                <a:blipFill>
                  <a:blip r:embed="rId6"/>
                  <a:stretch>
                    <a:fillRect l="-14516" t="-3226" r="-19355" b="-483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/>
                <p:nvPr/>
              </p:nvSpPr>
              <p:spPr>
                <a:xfrm>
                  <a:off x="9347940" y="5468249"/>
                  <a:ext cx="133881" cy="20158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940" y="5468249"/>
                  <a:ext cx="133881" cy="201582"/>
                </a:xfrm>
                <a:prstGeom prst="rect">
                  <a:avLst/>
                </a:prstGeom>
                <a:blipFill>
                  <a:blip r:embed="rId7"/>
                  <a:stretch>
                    <a:fillRect l="-38095" r="-33333" b="-161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4629590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we update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350" dirty="0"/>
                  <a:t> , at each step we seek to minimize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To 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such that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made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parameters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blipFill>
                <a:blip r:embed="rId3"/>
                <a:stretch>
                  <a:fillRect l="-75" t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/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350">
                                          <a:latin typeface="Cambria Math" panose="02040503050406030204" pitchFamily="18" charset="0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𝑜𝑙𝑑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/>
                          </m:eqAr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blipFill>
                <a:blip r:embed="rId4"/>
                <a:stretch>
                  <a:fillRect t="-41791" b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4DDED939-4003-4A29-AFB0-15CBB912B670}"/>
              </a:ext>
            </a:extLst>
          </p:cNvPr>
          <p:cNvGrpSpPr/>
          <p:nvPr/>
        </p:nvGrpSpPr>
        <p:grpSpPr>
          <a:xfrm>
            <a:off x="5519413" y="2886099"/>
            <a:ext cx="3624588" cy="1881434"/>
            <a:chOff x="6326833" y="3737308"/>
            <a:chExt cx="4399114" cy="2283784"/>
          </a:xfrm>
        </p:grpSpPr>
        <p:pic>
          <p:nvPicPr>
            <p:cNvPr id="1026" name="Picture 2" descr="Image result for gradient descent">
              <a:extLst>
                <a:ext uri="{FF2B5EF4-FFF2-40B4-BE49-F238E27FC236}">
                  <a16:creationId xmlns:a16="http://schemas.microsoft.com/office/drawing/2014/main" id="{0EACBFE6-3C93-4DD6-86C5-62870D4826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33" y="3839302"/>
              <a:ext cx="4399114" cy="218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/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35B390EF-2AFC-4597-BBBE-513D315F37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blipFill>
                  <a:blip r:embed="rId6"/>
                  <a:stretch>
                    <a:fillRect l="-4054" t="-2632" r="-9459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/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435" r="-26087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/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blipFill>
                <a:blip r:embed="rId9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526692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𝐆𝐫𝐚𝐝𝐢𝐞𝐧𝐭</m:t>
                      </m:r>
                      <m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  <m:r>
                        <a:rPr kumimoji="0" lang="en-US" sz="2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𝐃𝐞𝐬𝐜𝐞𝐧𝐭</m:t>
                      </m:r>
                    </m:oMath>
                  </m:oMathPara>
                </a14:m>
                <a:endParaRPr kumimoji="0" 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If we update </a:t>
                </a:r>
                <a14:m>
                  <m:oMath xmlns:m="http://schemas.openxmlformats.org/officeDocument/2006/math"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</m:t>
                    </m:r>
                    <m:sSub>
                      <m:sSub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𝑟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</m:sub>
                    </m:sSub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  </m:t>
                    </m:r>
                    <m:sSubSup>
                      <m:sSubSup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Sup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𝑠</m:t>
                        </m:r>
                      </m:e>
                      <m: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𝑡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+1</m:t>
                        </m:r>
                      </m:sub>
                      <m:sup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′</m:t>
                        </m:r>
                      </m:sup>
                    </m:sSubSup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, at each step we seek to minimize</a:t>
                </a: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 move </a:t>
                </a:r>
                <a14:m>
                  <m:oMath xmlns:m="http://schemas.openxmlformats.org/officeDocument/2006/math"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kumimoji="0" lang="en-US" sz="13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such that </a:t>
                </a:r>
                <a14:m>
                  <m:oMath xmlns:m="http://schemas.openxmlformats.org/officeDocument/2006/math">
                    <m:r>
                      <a:rPr kumimoji="0" lang="en-US" sz="135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𝑈</m:t>
                    </m:r>
                    <m:d>
                      <m:dPr>
                        <m:ctrlP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𝜃</m:t>
                        </m:r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;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𝑠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  <m:r>
                          <a:rPr kumimoji="0" lang="en-US" sz="135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sSub>
                          <m:sSubPr>
                            <m:ctrlP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𝑎</m:t>
                            </m:r>
                          </m:e>
                          <m:sub>
                            <m:r>
                              <a:rPr kumimoji="0" lang="en-US" sz="135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is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made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smaller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we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update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model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parameters</m:t>
                    </m:r>
                    <m: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kumimoji="0" lang="en-US" sz="135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as</m:t>
                    </m:r>
                  </m:oMath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214313" marR="0" lvl="0" indent="-214313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blipFill>
                <a:blip r:embed="rId3"/>
                <a:stretch>
                  <a:fillRect l="-75" t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/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𝑛𝑒𝑤</m:t>
                          </m:r>
                        </m:sup>
                      </m:sSup>
                      <m:r>
                        <a:rPr kumimoji="0" lang="en-US" sz="13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←</m:t>
                      </m:r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𝑜𝑙𝑑</m:t>
                          </m:r>
                        </m:sup>
                      </m:sSup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𝛼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35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∇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𝜃</m:t>
                              </m:r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b>
                                <m:sSub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eqArr>
                            <m:eqArr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"/>
                                      <m:endChr m:val="|"/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sz="1350" b="0" i="0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​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=</m:t>
                                  </m:r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𝜃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𝑜𝑙𝑑</m:t>
                                      </m:r>
                                    </m:sup>
                                  </m:sSup>
                                </m:sub>
                              </m:sSub>
                            </m:e>
                            <m:e/>
                          </m:eqArr>
                        </m:sub>
                      </m:sSub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1552DE-29D4-4585-A43B-5CDF71AC23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9213" y="3078077"/>
                <a:ext cx="3182410" cy="406265"/>
              </a:xfrm>
              <a:prstGeom prst="rect">
                <a:avLst/>
              </a:prstGeom>
              <a:blipFill>
                <a:blip r:embed="rId4"/>
                <a:stretch>
                  <a:fillRect t="-41791" b="-47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/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3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𝑈</m:t>
                      </m:r>
                      <m:r>
                        <a:rPr kumimoji="0" lang="en-US" sz="135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 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𝑠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, 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)= </m:t>
                      </m:r>
                      <m:f>
                        <m:fPr>
                          <m:ctrlP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sz="135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den>
                      </m:f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[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𝑄</m:t>
                      </m:r>
                      <m:d>
                        <m:d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𝑠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sSub>
                            <m:sSub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𝑎</m:t>
                              </m:r>
                            </m:e>
                            <m:sub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;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𝜃</m:t>
                          </m:r>
                        </m:e>
                      </m:d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−</m:t>
                      </m:r>
                      <m:sSub>
                        <m:sSub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[</m:t>
                          </m:r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𝑟</m:t>
                          </m:r>
                        </m:e>
                        <m:sub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𝑡</m:t>
                          </m:r>
                        </m:sub>
                      </m:sSub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+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𝛾</m:t>
                      </m:r>
                      <m:r>
                        <a:rPr kumimoji="0" lang="en-US" sz="135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sSup>
                        <m:sSupPr>
                          <m:ctrlP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0" lang="en-US" sz="1350" b="0" i="0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kumimoji="0" lang="en-US" sz="135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kumimoji="0" lang="en-US" sz="135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⁡</m:t>
                              </m:r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𝑄</m:t>
                              </m:r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𝑡</m:t>
                                  </m:r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kumimoji="0" lang="en-US" sz="135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kumimoji="0" lang="en-US" sz="135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kumimoji="0" lang="en-US" sz="135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blipFill>
                <a:blip r:embed="rId9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Left Brace 1">
            <a:extLst>
              <a:ext uri="{FF2B5EF4-FFF2-40B4-BE49-F238E27FC236}">
                <a16:creationId xmlns:a16="http://schemas.microsoft.com/office/drawing/2014/main" id="{8F53E158-E580-4A7F-8A1E-2E707BBFC28F}"/>
              </a:ext>
            </a:extLst>
          </p:cNvPr>
          <p:cNvSpPr/>
          <p:nvPr/>
        </p:nvSpPr>
        <p:spPr>
          <a:xfrm rot="16200000">
            <a:off x="4170607" y="3043604"/>
            <a:ext cx="301025" cy="1341403"/>
          </a:xfrm>
          <a:prstGeom prst="lef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8B49600-ADC0-44AB-AC04-FA3E204F6B80}"/>
              </a:ext>
            </a:extLst>
          </p:cNvPr>
          <p:cNvSpPr txBox="1"/>
          <p:nvPr/>
        </p:nvSpPr>
        <p:spPr>
          <a:xfrm>
            <a:off x="3000340" y="3905647"/>
            <a:ext cx="26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Multi-dimensional “slope”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32D4B1C-29DA-4929-8F5B-B05F9839C961}"/>
              </a:ext>
            </a:extLst>
          </p:cNvPr>
          <p:cNvGrpSpPr/>
          <p:nvPr/>
        </p:nvGrpSpPr>
        <p:grpSpPr>
          <a:xfrm>
            <a:off x="5519413" y="2886099"/>
            <a:ext cx="3624588" cy="1881434"/>
            <a:chOff x="6326833" y="3737308"/>
            <a:chExt cx="4399114" cy="2283784"/>
          </a:xfrm>
        </p:grpSpPr>
        <p:pic>
          <p:nvPicPr>
            <p:cNvPr id="14" name="Picture 2" descr="Image result for gradient descent">
              <a:extLst>
                <a:ext uri="{FF2B5EF4-FFF2-40B4-BE49-F238E27FC236}">
                  <a16:creationId xmlns:a16="http://schemas.microsoft.com/office/drawing/2014/main" id="{BE5C51EF-61B1-4E35-A8E0-AF9CD438B9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6833" y="3839302"/>
              <a:ext cx="4399114" cy="21817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3E052DD-44A8-4C84-811B-6FCE854FC4AD}"/>
                    </a:ext>
                  </a:extLst>
                </p:cNvPr>
                <p:cNvSpPr txBox="1"/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83E052DD-44A8-4C84-811B-6FCE854FC4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26833" y="3737308"/>
                  <a:ext cx="543482" cy="276998"/>
                </a:xfrm>
                <a:prstGeom prst="rect">
                  <a:avLst/>
                </a:prstGeom>
                <a:blipFill>
                  <a:blip r:embed="rId11"/>
                  <a:stretch>
                    <a:fillRect l="-4054" t="-2632" r="-9459" b="-210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61F3DDF-C790-4BD8-97C9-5572FF3228D9}"/>
                    </a:ext>
                  </a:extLst>
                </p:cNvPr>
                <p:cNvSpPr txBox="1"/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BC95CE30-6F41-4C74-94BA-BE0C10E802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47940" y="5468250"/>
                  <a:ext cx="18842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30435" r="-26087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6381699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/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If we update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like in Q learning, with every new observed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  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350" dirty="0"/>
                  <a:t> , at each step we seek to minimize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To move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such that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𝑈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made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smaller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update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model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parameters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as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CE333B4-2FDD-42DC-9861-727092DA90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692" y="805609"/>
                <a:ext cx="8158532" cy="3831818"/>
              </a:xfrm>
              <a:prstGeom prst="rect">
                <a:avLst/>
              </a:prstGeom>
              <a:blipFill>
                <a:blip r:embed="rId3"/>
                <a:stretch>
                  <a:fillRect l="-75" t="-1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A8F0D547-F74C-4465-9F9C-EA078C2404AF}"/>
              </a:ext>
            </a:extLst>
          </p:cNvPr>
          <p:cNvGrpSpPr/>
          <p:nvPr/>
        </p:nvGrpSpPr>
        <p:grpSpPr>
          <a:xfrm>
            <a:off x="1234648" y="3112985"/>
            <a:ext cx="6424739" cy="1116025"/>
            <a:chOff x="3437488" y="5270533"/>
            <a:chExt cx="8566318" cy="148803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1552DE-29D4-4585-A43B-5CDF71AC231A}"/>
                    </a:ext>
                  </a:extLst>
                </p:cNvPr>
                <p:cNvSpPr txBox="1"/>
                <p:nvPr/>
              </p:nvSpPr>
              <p:spPr>
                <a:xfrm>
                  <a:off x="5411051" y="5270533"/>
                  <a:ext cx="4243213" cy="5416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𝑈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  <m:sub>
                            <m:eqArr>
                              <m:eqArr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"/>
                                        <m:endChr m:val="|"/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350">
                                            <a:latin typeface="Cambria Math" panose="02040503050406030204" pitchFamily="18" charset="0"/>
                                          </a:rPr>
                                          <m:t>​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=</m:t>
                                    </m:r>
                                    <m:sSup>
                                      <m:sSupPr>
                                        <m:ctrlP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  <m:sup>
                                        <m:r>
                                          <a:rPr lang="en-US" sz="1350" i="1">
                                            <a:latin typeface="Cambria Math" panose="02040503050406030204" pitchFamily="18" charset="0"/>
                                          </a:rPr>
                                          <m:t>𝑜𝑙𝑑</m:t>
                                        </m:r>
                                      </m:sup>
                                    </m:sSup>
                                  </m:sub>
                                </m:sSub>
                              </m:e>
                              <m:e/>
                            </m:eqAr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871552DE-29D4-4585-A43B-5CDF71AC23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11051" y="5270533"/>
                  <a:ext cx="4243213" cy="541687"/>
                </a:xfrm>
                <a:prstGeom prst="rect">
                  <a:avLst/>
                </a:prstGeom>
                <a:blipFill>
                  <a:blip r:embed="rId4"/>
                  <a:stretch>
                    <a:fillRect t="-42424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B5BF00-1343-4BA6-A136-F7929856C1C0}"/>
                    </a:ext>
                  </a:extLst>
                </p:cNvPr>
                <p:cNvSpPr txBox="1"/>
                <p:nvPr/>
              </p:nvSpPr>
              <p:spPr>
                <a:xfrm>
                  <a:off x="3437488" y="6265525"/>
                  <a:ext cx="8566318" cy="49304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𝑛𝑒𝑤</m:t>
                            </m:r>
                          </m:sup>
                        </m:s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←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⋅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⋅</m:t>
                            </m:r>
                            <m:limLow>
                              <m:limLow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lim>
                            </m:limLow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+1</m:t>
                                    </m:r>
                                  </m:sub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∇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sz="1350">
                            <a:latin typeface="Cambria Math" panose="02040503050406030204" pitchFamily="18" charset="0"/>
                          </a:rPr>
                          <m:t>Q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r>
                                  <a:rPr lang="en-US" sz="135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d>
                          </m:e>
                          <m:sub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350">
                                        <a:latin typeface="Cambria Math" panose="02040503050406030204" pitchFamily="18" charset="0"/>
                                      </a:rPr>
                                      <m:t>​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sz="1350" i="1">
                                        <a:latin typeface="Cambria Math" panose="02040503050406030204" pitchFamily="18" charset="0"/>
                                      </a:rPr>
                                      <m:t>𝑜𝑙𝑑</m:t>
                                    </m:r>
                                  </m:sup>
                                </m:sSup>
                              </m:sub>
                            </m:sSub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B5B5BF00-1343-4BA6-A136-F7929856C1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37488" y="6265525"/>
                  <a:ext cx="8566318" cy="493042"/>
                </a:xfrm>
                <a:prstGeom prst="rect">
                  <a:avLst/>
                </a:prstGeom>
                <a:blipFill>
                  <a:blip r:embed="rId5"/>
                  <a:stretch>
                    <a:fillRect t="-22951" b="-852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/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 </m:t>
                      </m:r>
                      <m:f>
                        <m:f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602A720-E1F3-4EF8-A308-87EFC03B74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5951" y="1540662"/>
                <a:ext cx="4788683" cy="496931"/>
              </a:xfrm>
              <a:prstGeom prst="rect">
                <a:avLst/>
              </a:prstGeom>
              <a:blipFill>
                <a:blip r:embed="rId9"/>
                <a:stretch>
                  <a:fillRect t="-2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9857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88AEAD-8785-41B9-B04A-3897B439B69F}"/>
                  </a:ext>
                </a:extLst>
              </p:cNvPr>
              <p:cNvSpPr txBox="1"/>
              <p:nvPr/>
            </p:nvSpPr>
            <p:spPr>
              <a:xfrm>
                <a:off x="839594" y="805199"/>
                <a:ext cx="6384760" cy="3311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288AEAD-8785-41B9-B04A-3897B439B6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blipFill>
                <a:blip r:embed="rId3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B1BC472-D680-4E98-9751-74A04F16681B}"/>
              </a:ext>
            </a:extLst>
          </p:cNvPr>
          <p:cNvSpPr/>
          <p:nvPr/>
        </p:nvSpPr>
        <p:spPr>
          <a:xfrm rot="16200000">
            <a:off x="3407353" y="-540654"/>
            <a:ext cx="369716" cy="4156438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0CCAB0-6F0A-4777-A1AD-E414D6C12E06}"/>
              </a:ext>
            </a:extLst>
          </p:cNvPr>
          <p:cNvSpPr txBox="1"/>
          <p:nvPr/>
        </p:nvSpPr>
        <p:spPr>
          <a:xfrm>
            <a:off x="2436197" y="1900149"/>
            <a:ext cx="2638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Looks a lot like the prior Q learning</a:t>
            </a:r>
          </a:p>
        </p:txBody>
      </p:sp>
    </p:spTree>
    <p:extLst>
      <p:ext uri="{BB962C8B-B14F-4D97-AF65-F5344CB8AC3E}">
        <p14:creationId xmlns:p14="http://schemas.microsoft.com/office/powerpoint/2010/main" val="341494338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B1BC472-D680-4E98-9751-74A04F16681B}"/>
              </a:ext>
            </a:extLst>
          </p:cNvPr>
          <p:cNvSpPr/>
          <p:nvPr/>
        </p:nvSpPr>
        <p:spPr>
          <a:xfrm rot="16200000">
            <a:off x="6260509" y="823480"/>
            <a:ext cx="369716" cy="1381769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/>
              <p:nvPr/>
            </p:nvSpPr>
            <p:spPr>
              <a:xfrm>
                <a:off x="5298548" y="1853749"/>
                <a:ext cx="315584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Modification to account for </a:t>
                </a:r>
              </a:p>
              <a:p>
                <a:pPr algn="ctr"/>
                <a:r>
                  <a:rPr lang="en-US" sz="1350" dirty="0"/>
                  <a:t>neural network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548" y="1853749"/>
                <a:ext cx="3155843" cy="507831"/>
              </a:xfrm>
              <a:prstGeom prst="rect">
                <a:avLst/>
              </a:prstGeom>
              <a:blipFill>
                <a:blip r:embed="rId3"/>
                <a:stretch>
                  <a:fillRect t="-1205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7C4DB-6639-4F7E-9436-D43DE00F10D9}"/>
                  </a:ext>
                </a:extLst>
              </p:cNvPr>
              <p:cNvSpPr txBox="1"/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FD7C4DB-6639-4F7E-9436-D43DE00F1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blipFill>
                <a:blip r:embed="rId4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054739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/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𝐆𝐫𝐚𝐝𝐢𝐞𝐧𝐭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𝐃𝐞𝐬𝐜𝐞𝐧𝐭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13539AD-57FA-41DA-B420-0CCA6D1CDF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8171" y="50133"/>
                <a:ext cx="2444900" cy="4154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Left Brace 4">
            <a:extLst>
              <a:ext uri="{FF2B5EF4-FFF2-40B4-BE49-F238E27FC236}">
                <a16:creationId xmlns:a16="http://schemas.microsoft.com/office/drawing/2014/main" id="{4B1BC472-D680-4E98-9751-74A04F16681B}"/>
              </a:ext>
            </a:extLst>
          </p:cNvPr>
          <p:cNvSpPr/>
          <p:nvPr/>
        </p:nvSpPr>
        <p:spPr>
          <a:xfrm rot="16200000">
            <a:off x="6313301" y="796103"/>
            <a:ext cx="360800" cy="1474006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/>
              <p:nvPr/>
            </p:nvSpPr>
            <p:spPr>
              <a:xfrm>
                <a:off x="5331042" y="1802260"/>
                <a:ext cx="3155843" cy="5078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50" dirty="0"/>
                  <a:t>Modification to account for </a:t>
                </a:r>
              </a:p>
              <a:p>
                <a:pPr algn="ctr"/>
                <a:r>
                  <a:rPr lang="en-US" sz="1350" dirty="0"/>
                  <a:t>neural network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A0CCAB0-6F0A-4777-A1AD-E414D6C12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1042" y="1802260"/>
                <a:ext cx="3155843" cy="507831"/>
              </a:xfrm>
              <a:prstGeom prst="rect">
                <a:avLst/>
              </a:prstGeom>
              <a:blipFill>
                <a:blip r:embed="rId3"/>
                <a:stretch>
                  <a:fillRect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A1744957-C4BB-43D1-9A04-F075B5E5079A}"/>
              </a:ext>
            </a:extLst>
          </p:cNvPr>
          <p:cNvSpPr txBox="1"/>
          <p:nvPr/>
        </p:nvSpPr>
        <p:spPr>
          <a:xfrm>
            <a:off x="336481" y="3421089"/>
            <a:ext cx="8471037" cy="11310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One may show rigorously that this is directly related to the prior sequential Q learning</a:t>
            </a:r>
          </a:p>
          <a:p>
            <a:endParaRPr lang="en-US" sz="1350" dirty="0"/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Details not very difficult (first-order Taylor series expansion), but beyond the scope of our discussion (</a:t>
            </a:r>
            <a:r>
              <a:rPr lang="en-US" sz="1350" b="1" dirty="0"/>
              <a:t>see Appendix</a:t>
            </a:r>
            <a:r>
              <a:rPr lang="en-US" sz="1350" dirty="0"/>
              <a:t>)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7FACB455-D5F2-440E-827B-BEB00E0AE3EA}"/>
              </a:ext>
            </a:extLst>
          </p:cNvPr>
          <p:cNvSpPr/>
          <p:nvPr/>
        </p:nvSpPr>
        <p:spPr>
          <a:xfrm rot="16200000">
            <a:off x="3413107" y="-546405"/>
            <a:ext cx="369716" cy="4167942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C4C538-39A8-4168-B3D5-213B7E415ACA}"/>
              </a:ext>
            </a:extLst>
          </p:cNvPr>
          <p:cNvSpPr txBox="1"/>
          <p:nvPr/>
        </p:nvSpPr>
        <p:spPr>
          <a:xfrm>
            <a:off x="2580143" y="1827228"/>
            <a:ext cx="263809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/>
              <a:t>Looks a lot like the prior Q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DBB95-7C79-4EF3-BC21-4C289F6DC7BE}"/>
                  </a:ext>
                </a:extLst>
              </p:cNvPr>
              <p:cNvSpPr txBox="1"/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r>
                        <a:rPr lang="en-US" sz="13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⋅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)</m:t>
                          </m:r>
                        </m:e>
                      </m:d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m:rPr>
                          <m:sty m:val="p"/>
                        </m:rPr>
                        <a:rPr lang="en-US" sz="1350">
                          <a:latin typeface="Cambria Math" panose="02040503050406030204" pitchFamily="18" charset="0"/>
                        </a:rPr>
                        <m:t>Q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​</m:t>
                                  </m:r>
                                </m:e>
                              </m:d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</m:sub>
                          </m:sSub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2DBB95-7C79-4EF3-BC21-4C289F6DC7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94" y="805199"/>
                <a:ext cx="6391109" cy="369781"/>
              </a:xfrm>
              <a:prstGeom prst="rect">
                <a:avLst/>
              </a:prstGeom>
              <a:blipFill>
                <a:blip r:embed="rId4"/>
                <a:stretch>
                  <a:fillRect l="-191" t="-22951" b="-85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2212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407366-79E9-4202-9D08-9C2EA2735FEE}"/>
                  </a:ext>
                </a:extLst>
              </p:cNvPr>
              <p:cNvSpPr txBox="1"/>
              <p:nvPr/>
            </p:nvSpPr>
            <p:spPr>
              <a:xfrm>
                <a:off x="2125465" y="1445678"/>
                <a:ext cx="4550668" cy="5137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4407366-79E9-4202-9D08-9C2EA2735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65" y="1445678"/>
                <a:ext cx="4624728" cy="496931"/>
              </a:xfrm>
              <a:prstGeom prst="rect">
                <a:avLst/>
              </a:prstGeom>
              <a:blipFill>
                <a:blip r:embed="rId2"/>
                <a:stretch>
                  <a:fillRect l="-396" t="-1220" r="-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3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4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68085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F9B16034-5878-484E-8C17-76B82099192F}"/>
              </a:ext>
            </a:extLst>
          </p:cNvPr>
          <p:cNvGrpSpPr/>
          <p:nvPr/>
        </p:nvGrpSpPr>
        <p:grpSpPr>
          <a:xfrm>
            <a:off x="265218" y="1658545"/>
            <a:ext cx="2482652" cy="3164332"/>
            <a:chOff x="2039609" y="1468471"/>
            <a:chExt cx="3925723" cy="5302641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CE7A6B0-6E6F-4C02-81D6-24B943C3B073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4B9A2EF9-A2F0-44C8-90C7-B5A7E5326C54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D8D22008-3E84-4711-A20D-4D24307BDB72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3" name="Oval 112">
                <a:extLst>
                  <a:ext uri="{FF2B5EF4-FFF2-40B4-BE49-F238E27FC236}">
                    <a16:creationId xmlns:a16="http://schemas.microsoft.com/office/drawing/2014/main" id="{C35B653F-14DF-4093-89AD-9DCD25147718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8BB34635-2748-4673-BA80-F3A3F4ACCD8B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5" name="Oval 114">
                <a:extLst>
                  <a:ext uri="{FF2B5EF4-FFF2-40B4-BE49-F238E27FC236}">
                    <a16:creationId xmlns:a16="http://schemas.microsoft.com/office/drawing/2014/main" id="{DDFF4475-9F0F-46F6-9D25-BC35EED00721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DD535ABE-CE90-4736-8F5D-DC59B1D4ACC8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7" name="Oval 116">
                <a:extLst>
                  <a:ext uri="{FF2B5EF4-FFF2-40B4-BE49-F238E27FC236}">
                    <a16:creationId xmlns:a16="http://schemas.microsoft.com/office/drawing/2014/main" id="{725F0EAF-613A-41C0-8A77-E409D2C9FA4A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8" name="Oval 117">
                <a:extLst>
                  <a:ext uri="{FF2B5EF4-FFF2-40B4-BE49-F238E27FC236}">
                    <a16:creationId xmlns:a16="http://schemas.microsoft.com/office/drawing/2014/main" id="{D05012B7-BCC4-4442-8BA8-529F009CDED2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5967A8B7-154D-4EDA-990C-20874844D506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A0A8D03F-C24E-411E-B65C-53CBAE18A123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1" name="Oval 120">
                <a:extLst>
                  <a:ext uri="{FF2B5EF4-FFF2-40B4-BE49-F238E27FC236}">
                    <a16:creationId xmlns:a16="http://schemas.microsoft.com/office/drawing/2014/main" id="{E2FB03E2-D97F-4EAE-8619-C62231C72F68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8D6CAC21-D782-4AE0-8287-0F9CA469FE7A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3" name="Oval 122">
                <a:extLst>
                  <a:ext uri="{FF2B5EF4-FFF2-40B4-BE49-F238E27FC236}">
                    <a16:creationId xmlns:a16="http://schemas.microsoft.com/office/drawing/2014/main" id="{8171B9C4-A64B-4A5F-B4F9-A7251A4F3D9C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72FE2BA5-807D-4FC7-99E1-F354D2DE5749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5" name="Oval 124">
                <a:extLst>
                  <a:ext uri="{FF2B5EF4-FFF2-40B4-BE49-F238E27FC236}">
                    <a16:creationId xmlns:a16="http://schemas.microsoft.com/office/drawing/2014/main" id="{A703B02D-9E19-4F7D-BFBF-7622FC934FCB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F483BC1A-6746-4300-B376-52B760079E0C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127" name="Picture 126">
                <a:extLst>
                  <a:ext uri="{FF2B5EF4-FFF2-40B4-BE49-F238E27FC236}">
                    <a16:creationId xmlns:a16="http://schemas.microsoft.com/office/drawing/2014/main" id="{6CE5722F-D7A8-49EC-9A1D-ACB5C2CCB3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0F00A76-ABFA-45F8-B943-F5D332BDC6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569EB11A-3F0C-415D-ACBB-DB1CF5587F86}"/>
                </a:ext>
              </a:extLst>
            </p:cNvPr>
            <p:cNvCxnSpPr>
              <a:stCxn id="111" idx="0"/>
              <a:endCxn id="8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271A9D52-0AA0-4681-A225-62E765DEBF1C}"/>
                </a:ext>
              </a:extLst>
            </p:cNvPr>
            <p:cNvCxnSpPr>
              <a:cxnSpLocks/>
              <a:stCxn id="112" idx="0"/>
              <a:endCxn id="8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97102F4C-D3A6-49B1-885F-C5B261E20F4C}"/>
                </a:ext>
              </a:extLst>
            </p:cNvPr>
            <p:cNvCxnSpPr>
              <a:cxnSpLocks/>
              <a:stCxn id="113" idx="0"/>
              <a:endCxn id="8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61B9AF2-C4AB-41D3-8D4B-66DA37A1372B}"/>
                </a:ext>
              </a:extLst>
            </p:cNvPr>
            <p:cNvCxnSpPr>
              <a:cxnSpLocks/>
              <a:stCxn id="126" idx="1"/>
              <a:endCxn id="8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3DAFBAB7-32FF-4B04-A6EB-D2DEC6DBAE82}"/>
                </a:ext>
              </a:extLst>
            </p:cNvPr>
            <p:cNvCxnSpPr>
              <a:cxnSpLocks/>
              <a:stCxn id="127" idx="0"/>
              <a:endCxn id="8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C34C6F8-5558-4032-9599-FC0287418F4E}"/>
                </a:ext>
              </a:extLst>
            </p:cNvPr>
            <p:cNvCxnSpPr>
              <a:cxnSpLocks/>
              <a:stCxn id="119" idx="1"/>
              <a:endCxn id="8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DCAF3BB-0780-4601-A967-4BB3D5AE54C7}"/>
                    </a:ext>
                  </a:extLst>
                </p:cNvPr>
                <p:cNvSpPr txBox="1"/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1DCAF3BB-0780-4601-A967-4BB3D5AE54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blipFill>
                  <a:blip r:embed="rId5"/>
                  <a:stretch>
                    <a:fillRect l="-10256" r="-512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E4A7E8-D1C3-4CE2-AD05-6CBE3A913FEE}"/>
                    </a:ext>
                  </a:extLst>
                </p:cNvPr>
                <p:cNvSpPr txBox="1"/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BDE4A7E8-D1C3-4CE2-AD05-6CBE3A913F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blipFill>
                  <a:blip r:embed="rId6"/>
                  <a:stretch>
                    <a:fillRect l="-9091" r="-454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8AE3D25-B634-4E03-A7CC-BDA364486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E144620-ED18-4373-9902-B50644438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4DEFAE1-9234-4A84-BB6F-E9E860EFFE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6C5B1160-1F41-4DC4-A62C-122C561DC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D2FF9256-BC7D-419E-9017-B452C66E9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1778BB7-6A14-4F49-B12A-F6BB36EF574B}"/>
                </a:ext>
              </a:extLst>
            </p:cNvPr>
            <p:cNvCxnSpPr>
              <a:cxnSpLocks/>
              <a:stCxn id="111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67AEF18-9D9B-4A5D-9583-C53ABFB6AE14}"/>
                </a:ext>
              </a:extLst>
            </p:cNvPr>
            <p:cNvCxnSpPr>
              <a:cxnSpLocks/>
              <a:stCxn id="112" idx="0"/>
              <a:endCxn id="17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FC00804-731A-4C56-903E-839DB8B0B3B4}"/>
                </a:ext>
              </a:extLst>
            </p:cNvPr>
            <p:cNvCxnSpPr>
              <a:cxnSpLocks/>
              <a:stCxn id="113" idx="0"/>
              <a:endCxn id="17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299E4A9C-5CE6-4591-97FB-9235B380248A}"/>
                </a:ext>
              </a:extLst>
            </p:cNvPr>
            <p:cNvCxnSpPr>
              <a:cxnSpLocks/>
              <a:stCxn id="119" idx="0"/>
              <a:endCxn id="18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A72701D6-7ED2-4689-AED0-32370C94A633}"/>
                </a:ext>
              </a:extLst>
            </p:cNvPr>
            <p:cNvCxnSpPr>
              <a:cxnSpLocks/>
              <a:stCxn id="119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B78AFB6-8810-4BF3-82C2-F3D26FC5C85A}"/>
                </a:ext>
              </a:extLst>
            </p:cNvPr>
            <p:cNvCxnSpPr>
              <a:cxnSpLocks/>
              <a:stCxn id="119" idx="7"/>
              <a:endCxn id="21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82064BC0-7A58-4E6E-AAB3-E378CF723B7F}"/>
                </a:ext>
              </a:extLst>
            </p:cNvPr>
            <p:cNvCxnSpPr>
              <a:cxnSpLocks/>
              <a:stCxn id="111" idx="0"/>
              <a:endCxn id="18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2E5E3226-AF2F-432B-A4FA-AB22270D1CC5}"/>
                </a:ext>
              </a:extLst>
            </p:cNvPr>
            <p:cNvCxnSpPr>
              <a:cxnSpLocks/>
              <a:stCxn id="112" idx="0"/>
              <a:endCxn id="18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5749C29E-F8CC-4840-8012-C96BDBCAC2C7}"/>
                </a:ext>
              </a:extLst>
            </p:cNvPr>
            <p:cNvCxnSpPr>
              <a:cxnSpLocks/>
              <a:stCxn id="111" idx="7"/>
              <a:endCxn id="18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B03DD642-2ADA-4A36-A66E-5A4EE3334713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2D0C7F4-C0C6-4CFC-956E-6499C0F0CC33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23C8E90-A173-4E11-878A-9CE853028458}"/>
                </a:ext>
              </a:extLst>
            </p:cNvPr>
            <p:cNvCxnSpPr>
              <a:cxnSpLocks/>
              <a:stCxn id="111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892D3F8-A9C8-4777-B5E2-B81BE0ADB5D3}"/>
                </a:ext>
              </a:extLst>
            </p:cNvPr>
            <p:cNvCxnSpPr>
              <a:cxnSpLocks/>
              <a:stCxn id="126" idx="1"/>
              <a:endCxn id="18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69CC542-077F-44E6-BF8D-728D819D1F73}"/>
                </a:ext>
              </a:extLst>
            </p:cNvPr>
            <p:cNvCxnSpPr>
              <a:cxnSpLocks/>
              <a:stCxn id="126" idx="1"/>
              <a:endCxn id="19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472C8F84-009A-4682-AA90-47E47767DD33}"/>
                </a:ext>
              </a:extLst>
            </p:cNvPr>
            <p:cNvCxnSpPr>
              <a:cxnSpLocks/>
              <a:stCxn id="126" idx="0"/>
              <a:endCxn id="21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B1D5299-2038-4834-8F3A-44832835A93F}"/>
                </a:ext>
              </a:extLst>
            </p:cNvPr>
            <p:cNvCxnSpPr>
              <a:cxnSpLocks/>
              <a:stCxn id="126" idx="1"/>
              <a:endCxn id="17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4B25B84-6C64-4E3C-B442-5767A5385BC9}"/>
                </a:ext>
              </a:extLst>
            </p:cNvPr>
            <p:cNvCxnSpPr>
              <a:cxnSpLocks/>
              <a:stCxn id="127" idx="0"/>
              <a:endCxn id="18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63401CA-5435-4925-9637-511173147A27}"/>
                </a:ext>
              </a:extLst>
            </p:cNvPr>
            <p:cNvCxnSpPr>
              <a:cxnSpLocks/>
              <a:stCxn id="127" idx="0"/>
              <a:endCxn id="19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DB387CB3-CCD8-461C-A759-C263D66626AD}"/>
                </a:ext>
              </a:extLst>
            </p:cNvPr>
            <p:cNvCxnSpPr>
              <a:cxnSpLocks/>
              <a:stCxn id="127" idx="0"/>
              <a:endCxn id="20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54EA0675-838F-47CB-A6BD-AAAA5338E7CE}"/>
                </a:ext>
              </a:extLst>
            </p:cNvPr>
            <p:cNvCxnSpPr>
              <a:cxnSpLocks/>
              <a:stCxn id="127" idx="0"/>
              <a:endCxn id="21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075DECAB-E9E9-475E-937E-CD83E3F752C6}"/>
                </a:ext>
              </a:extLst>
            </p:cNvPr>
            <p:cNvCxnSpPr>
              <a:cxnSpLocks/>
              <a:stCxn id="119" idx="0"/>
              <a:endCxn id="17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24E9C305-5D4C-4C50-AB5C-42C62BA5F904}"/>
                </a:ext>
              </a:extLst>
            </p:cNvPr>
            <p:cNvCxnSpPr>
              <a:cxnSpLocks/>
              <a:stCxn id="119" idx="0"/>
              <a:endCxn id="20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B731BAEF-3828-4CDC-901E-053BFAFF3A6C}"/>
                </a:ext>
              </a:extLst>
            </p:cNvPr>
            <p:cNvCxnSpPr>
              <a:cxnSpLocks/>
              <a:stCxn id="126" idx="1"/>
              <a:endCxn id="20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8D4A204D-ACA9-429F-9397-910030BE9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13290297-C7AE-452E-B047-D76997422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9E160B2-60BD-4D99-93DB-6A0228616C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B4C1EB04-17BB-4EAA-B3A6-3CBB4CCA6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0E09E750-E794-49B5-8416-33DD96DA476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CFF22B2B-34A4-423A-AAE7-D5CF4EE56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4792057-EF0F-4DDB-AA19-B3B26631FF8C}"/>
                </a:ext>
              </a:extLst>
            </p:cNvPr>
            <p:cNvCxnSpPr>
              <a:cxnSpLocks/>
              <a:stCxn id="8" idx="0"/>
              <a:endCxn id="45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7F470207-55F2-49D0-9988-D7252817F03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F4EB7E2-77A9-4827-A24B-62F6A0ED8E3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A9A419E4-84F7-4E4B-AC75-F82BA9CB5EA0}"/>
                </a:ext>
              </a:extLst>
            </p:cNvPr>
            <p:cNvCxnSpPr>
              <a:cxnSpLocks/>
              <a:stCxn id="19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0EBB412-36B6-403B-9626-2F4609CB6A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78C5DA0D-6BE1-4276-A2F7-BAC79A63C7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C5283ABC-C589-4D75-A1D8-91F4684F87BE}"/>
                </a:ext>
              </a:extLst>
            </p:cNvPr>
            <p:cNvCxnSpPr>
              <a:cxnSpLocks/>
              <a:stCxn id="46" idx="0"/>
              <a:endCxn id="105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4F10FC7B-5AB0-40A7-A006-50FAFEAC291B}"/>
                </a:ext>
              </a:extLst>
            </p:cNvPr>
            <p:cNvCxnSpPr>
              <a:cxnSpLocks/>
              <a:stCxn id="48" idx="0"/>
              <a:endCxn id="108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8A0D4906-2132-4918-8F4C-600E04427FB7}"/>
                </a:ext>
              </a:extLst>
            </p:cNvPr>
            <p:cNvCxnSpPr>
              <a:cxnSpLocks/>
              <a:stCxn id="49" idx="0"/>
              <a:endCxn id="108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2EDE171F-E69B-4C9F-99C6-FBBC6E3D1D81}"/>
                </a:ext>
              </a:extLst>
            </p:cNvPr>
            <p:cNvCxnSpPr>
              <a:cxnSpLocks/>
              <a:stCxn id="45" idx="0"/>
              <a:endCxn id="108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D74405F4-DAB3-4101-A206-4176ABA3B08F}"/>
                </a:ext>
              </a:extLst>
            </p:cNvPr>
            <p:cNvCxnSpPr>
              <a:cxnSpLocks/>
              <a:stCxn id="50" idx="0"/>
              <a:endCxn id="108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EC594A5-0342-48D2-98AA-754BF05B68F5}"/>
                </a:ext>
              </a:extLst>
            </p:cNvPr>
            <p:cNvCxnSpPr>
              <a:cxnSpLocks/>
              <a:stCxn id="46" idx="0"/>
              <a:endCxn id="108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BE7B5F6-AFA1-4F21-974D-3886AF963C18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A6422C76-3D13-4A7A-B9FE-E0D37D8B84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9" name="Picture 108">
                <a:extLst>
                  <a:ext uri="{FF2B5EF4-FFF2-40B4-BE49-F238E27FC236}">
                    <a16:creationId xmlns:a16="http://schemas.microsoft.com/office/drawing/2014/main" id="{627B2A7B-9865-46B1-8CDA-5B3C384CD1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D4883627-3FAF-4E46-A593-222C5A11D0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BE8E4B3A-122C-471B-926F-78C6A06760AA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89717EA1-80D5-46AF-8D1E-13584C34E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A54BC5F5-BFCB-41F9-9AB2-E6EABF8478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6579A8CE-FE3C-402C-A22F-B275E39181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0089A578-BD4F-4AB3-BDA0-5803E1481DE7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F8730761-186A-4F92-BD09-37C6ACD87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D44DD76C-9FD4-4E6D-8D78-C05F890290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4" name="Straight Connector 103">
                <a:extLst>
                  <a:ext uri="{FF2B5EF4-FFF2-40B4-BE49-F238E27FC236}">
                    <a16:creationId xmlns:a16="http://schemas.microsoft.com/office/drawing/2014/main" id="{F238BF7F-BC53-420C-B82C-1F861565A1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F72C36E8-4785-4469-A660-FE16440851A7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AC03B778-0B93-4197-819B-240194C398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100" name="Picture 99">
                <a:extLst>
                  <a:ext uri="{FF2B5EF4-FFF2-40B4-BE49-F238E27FC236}">
                    <a16:creationId xmlns:a16="http://schemas.microsoft.com/office/drawing/2014/main" id="{FA09F276-624F-4A8A-9D1E-F6D25AF0D2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7D6F600A-B87C-430C-A270-F0A9288F77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059E1722-C300-4F62-AF5C-A58DE2369427}"/>
                </a:ext>
              </a:extLst>
            </p:cNvPr>
            <p:cNvCxnSpPr>
              <a:cxnSpLocks/>
              <a:stCxn id="45" idx="0"/>
              <a:endCxn id="105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73A2D0A-24F7-4A19-A1CC-52CF9670958B}"/>
                </a:ext>
              </a:extLst>
            </p:cNvPr>
            <p:cNvCxnSpPr>
              <a:cxnSpLocks/>
              <a:stCxn id="45" idx="0"/>
              <a:endCxn id="102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777047D6-C856-476F-B656-F73296E43F32}"/>
                </a:ext>
              </a:extLst>
            </p:cNvPr>
            <p:cNvCxnSpPr>
              <a:cxnSpLocks/>
              <a:stCxn id="45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84DD1695-4E83-40F6-A131-4620BF319086}"/>
                </a:ext>
              </a:extLst>
            </p:cNvPr>
            <p:cNvCxnSpPr>
              <a:cxnSpLocks/>
              <a:stCxn id="46" idx="0"/>
              <a:endCxn id="102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A0F90734-3474-412E-BD7A-5DFA8B6E4217}"/>
                </a:ext>
              </a:extLst>
            </p:cNvPr>
            <p:cNvCxnSpPr>
              <a:cxnSpLocks/>
              <a:stCxn id="46" idx="0"/>
              <a:endCxn id="99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83F22B9-7715-42DE-B9D0-3CCD1DB0C75F}"/>
                </a:ext>
              </a:extLst>
            </p:cNvPr>
            <p:cNvCxnSpPr>
              <a:cxnSpLocks/>
              <a:endCxn id="105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E454EE1F-7504-4B3D-9CFE-2946AE83F41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193EA0C1-1BAE-4243-A926-000DA87D61B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EAFDA7F-8A4E-48CC-8247-F1ECABC834F7}"/>
                </a:ext>
              </a:extLst>
            </p:cNvPr>
            <p:cNvCxnSpPr>
              <a:cxnSpLocks/>
              <a:endCxn id="108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60FAAAA9-19D0-4385-BFF8-56B2E343BAC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ACD8C5DD-12D9-4166-9EB2-290F84473327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10551856-9AB4-4581-ACAD-9BF96F6055BA}"/>
                </a:ext>
              </a:extLst>
            </p:cNvPr>
            <p:cNvCxnSpPr>
              <a:cxnSpLocks/>
              <a:stCxn id="50" idx="0"/>
              <a:endCxn id="99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92AEE7F9-1DCF-4EC5-B3A1-8545CA5FE750}"/>
                </a:ext>
              </a:extLst>
            </p:cNvPr>
            <p:cNvCxnSpPr>
              <a:cxnSpLocks/>
              <a:endCxn id="102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DA142DD0-71E8-453B-99A4-65B342F2BAA2}"/>
                </a:ext>
              </a:extLst>
            </p:cNvPr>
            <p:cNvCxnSpPr>
              <a:cxnSpLocks/>
              <a:stCxn id="48" idx="0"/>
              <a:endCxn id="99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D6A384-E751-402D-A1AB-9D15755FF94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EFBB3ACA-23B6-42E0-AC20-4EC7321C899A}"/>
                </a:ext>
              </a:extLst>
            </p:cNvPr>
            <p:cNvCxnSpPr>
              <a:cxnSpLocks/>
              <a:stCxn id="100" idx="0"/>
              <a:endCxn id="85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6907EECF-CAC2-446E-8340-79E0D0382842}"/>
                </a:ext>
              </a:extLst>
            </p:cNvPr>
            <p:cNvCxnSpPr>
              <a:cxnSpLocks/>
              <a:stCxn id="109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648091B2-6F9A-428F-90EC-1EE5E515D463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C5253F53-7AD4-4BE7-95F0-6A74A31480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E0CE5ED1-4883-4717-81A9-C63D8BCB8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563C03F2-4EAD-4F10-8934-83F5E0BE28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8D08E84F-C65E-496A-819F-E7ADBC7D5760}"/>
                </a:ext>
              </a:extLst>
            </p:cNvPr>
            <p:cNvCxnSpPr>
              <a:cxnSpLocks/>
              <a:stCxn id="106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D77E9C2-59FE-4F1C-9845-96AC0E138839}"/>
                </a:ext>
              </a:extLst>
            </p:cNvPr>
            <p:cNvCxnSpPr>
              <a:cxnSpLocks/>
              <a:stCxn id="100" idx="0"/>
              <a:endCxn id="86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13CBBB0A-C169-4AE4-A304-F9B519AFDA73}"/>
                </a:ext>
              </a:extLst>
            </p:cNvPr>
            <p:cNvCxnSpPr>
              <a:cxnSpLocks/>
              <a:stCxn id="109" idx="0"/>
              <a:endCxn id="86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5608A84-5F1A-451D-9750-9A7B77477378}"/>
                </a:ext>
              </a:extLst>
            </p:cNvPr>
            <p:cNvCxnSpPr>
              <a:cxnSpLocks/>
              <a:stCxn id="103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D23FF3ED-EF59-43A9-96D6-E3E102BF2D43}"/>
                </a:ext>
              </a:extLst>
            </p:cNvPr>
            <p:cNvCxnSpPr>
              <a:cxnSpLocks/>
              <a:stCxn id="106" idx="0"/>
              <a:endCxn id="87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39AACC31-C746-4181-B6CB-66D0EFB49115}"/>
                </a:ext>
              </a:extLst>
            </p:cNvPr>
            <p:cNvCxnSpPr>
              <a:cxnSpLocks/>
              <a:stCxn id="109" idx="0"/>
              <a:endCxn id="87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77500E25-E2FB-42CC-8A7C-42F3D05631CB}"/>
                </a:ext>
              </a:extLst>
            </p:cNvPr>
            <p:cNvCxnSpPr>
              <a:cxnSpLocks/>
              <a:stCxn id="103" idx="0"/>
              <a:endCxn id="87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A09F9D10-14FE-4AC2-8133-639D421FAD62}"/>
                </a:ext>
              </a:extLst>
            </p:cNvPr>
            <p:cNvCxnSpPr>
              <a:cxnSpLocks/>
              <a:stCxn id="100" idx="0"/>
              <a:endCxn id="87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392EB15-7552-45E5-A989-DB658477E6FD}"/>
                    </a:ext>
                  </a:extLst>
                </p:cNvPr>
                <p:cNvSpPr txBox="1"/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7392EB15-7552-45E5-A989-DB658477E6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blipFill>
                  <a:blip r:embed="rId7"/>
                  <a:stretch>
                    <a:fillRect l="-11429" r="-571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FA0600F-F32F-4AC7-A8D1-9C0739C697AB}"/>
                    </a:ext>
                  </a:extLst>
                </p:cNvPr>
                <p:cNvSpPr txBox="1"/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7" name="TextBox 96">
                  <a:extLst>
                    <a:ext uri="{FF2B5EF4-FFF2-40B4-BE49-F238E27FC236}">
                      <a16:creationId xmlns:a16="http://schemas.microsoft.com/office/drawing/2014/main" id="{6FA0600F-F32F-4AC7-A8D1-9C0739C697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blipFill>
                  <a:blip r:embed="rId8"/>
                  <a:stretch>
                    <a:fillRect l="-11429" r="-857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821EFD1-6970-4AA9-B038-7FD654CFD52E}"/>
                    </a:ext>
                  </a:extLst>
                </p:cNvPr>
                <p:cNvSpPr txBox="1"/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2821EFD1-6970-4AA9-B038-7FD654CFD52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blipFill>
                  <a:blip r:embed="rId9"/>
                  <a:stretch>
                    <a:fillRect l="-11429" r="-8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Right Brace 3">
            <a:extLst>
              <a:ext uri="{FF2B5EF4-FFF2-40B4-BE49-F238E27FC236}">
                <a16:creationId xmlns:a16="http://schemas.microsoft.com/office/drawing/2014/main" id="{F3A4E023-99AA-4508-8B2B-837BC0ED7ED2}"/>
              </a:ext>
            </a:extLst>
          </p:cNvPr>
          <p:cNvSpPr/>
          <p:nvPr/>
        </p:nvSpPr>
        <p:spPr>
          <a:xfrm rot="20396529">
            <a:off x="2522576" y="1876452"/>
            <a:ext cx="246570" cy="289541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C9F190-7E49-4FE6-AED2-372B249E82C3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778164F-965D-4CBD-9553-DEE68726AAC0}"/>
                  </a:ext>
                </a:extLst>
              </p:cNvPr>
              <p:cNvSpPr txBox="1"/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3778164F-965D-4CBD-9553-DEE68726AA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blipFill>
                <a:blip r:embed="rId10"/>
                <a:stretch>
                  <a:fillRect l="-590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5A20B8-CC56-4313-87CF-ABDAD92A7E32}"/>
                  </a:ext>
                </a:extLst>
              </p:cNvPr>
              <p:cNvSpPr txBox="1"/>
              <p:nvPr/>
            </p:nvSpPr>
            <p:spPr>
              <a:xfrm>
                <a:off x="2125465" y="1445678"/>
                <a:ext cx="4624728" cy="4969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1350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)] ]</m:t>
                              </m:r>
                            </m:e>
                            <m:lim/>
                          </m:limLow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395A20B8-CC56-4313-87CF-ABDAD92A7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5465" y="1445678"/>
                <a:ext cx="4624728" cy="496931"/>
              </a:xfrm>
              <a:prstGeom prst="rect">
                <a:avLst/>
              </a:prstGeom>
              <a:blipFill>
                <a:blip r:embed="rId11"/>
                <a:stretch>
                  <a:fillRect l="-396" t="-1220" r="-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9738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947971"/>
            <a:ext cx="4097245" cy="273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641825-A4BB-4ECD-BEAC-5CF199505A63}"/>
              </a:ext>
            </a:extLst>
          </p:cNvPr>
          <p:cNvSpPr txBox="1"/>
          <p:nvPr/>
        </p:nvSpPr>
        <p:spPr>
          <a:xfrm>
            <a:off x="4346567" y="146576"/>
            <a:ext cx="465946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Consider an MD, seeking to treat patients in an</a:t>
            </a:r>
          </a:p>
          <a:p>
            <a:r>
              <a:rPr lang="en-US" sz="1350" dirty="0"/>
              <a:t>      effective manner, while minimizing costs</a:t>
            </a:r>
          </a:p>
          <a:p>
            <a:endParaRPr lang="en-US" sz="1350" dirty="0"/>
          </a:p>
          <a:p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state of health for each patient is observed in terms of a set of clinical variables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Assume there are a set of actions the MD can perform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Each action will impact the health state of the patient (possibly no change in the state)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Seek a policy that achieves the best outcomes at the lowest average price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Could apply to particular types of patients (e.g., diabetics) or in particular settings within a health system (e.g., operating room)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sz="1350" dirty="0"/>
          </a:p>
          <a:p>
            <a:r>
              <a:rPr lang="en-US" sz="1350" dirty="0"/>
              <a:t>      </a:t>
            </a:r>
          </a:p>
          <a:p>
            <a:endParaRPr lang="en-US" sz="1350" dirty="0"/>
          </a:p>
          <a:p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75039889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3A4E023-99AA-4508-8B2B-837BC0ED7ED2}"/>
              </a:ext>
            </a:extLst>
          </p:cNvPr>
          <p:cNvSpPr/>
          <p:nvPr/>
        </p:nvSpPr>
        <p:spPr>
          <a:xfrm rot="20396529">
            <a:off x="2522576" y="1876452"/>
            <a:ext cx="246570" cy="289541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C9F190-7E49-4FE6-AED2-372B249E82C3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8BBF0BB-B8F2-461F-B7DC-B077025C4E07}"/>
              </a:ext>
            </a:extLst>
          </p:cNvPr>
          <p:cNvCxnSpPr>
            <a:cxnSpLocks/>
          </p:cNvCxnSpPr>
          <p:nvPr/>
        </p:nvCxnSpPr>
        <p:spPr>
          <a:xfrm flipV="1">
            <a:off x="4552672" y="1789926"/>
            <a:ext cx="0" cy="660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1" name="TextBox 130">
            <a:extLst>
              <a:ext uri="{FF2B5EF4-FFF2-40B4-BE49-F238E27FC236}">
                <a16:creationId xmlns:a16="http://schemas.microsoft.com/office/drawing/2014/main" id="{AE9F93E0-6F17-45EF-83AF-39FB994A3CB2}"/>
              </a:ext>
            </a:extLst>
          </p:cNvPr>
          <p:cNvSpPr txBox="1"/>
          <p:nvPr/>
        </p:nvSpPr>
        <p:spPr>
          <a:xfrm>
            <a:off x="4542690" y="2294751"/>
            <a:ext cx="18483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Next immediate reward</a:t>
            </a:r>
          </a:p>
        </p:txBody>
      </p:sp>
      <p:sp>
        <p:nvSpPr>
          <p:cNvPr id="132" name="Left Brace 131">
            <a:extLst>
              <a:ext uri="{FF2B5EF4-FFF2-40B4-BE49-F238E27FC236}">
                <a16:creationId xmlns:a16="http://schemas.microsoft.com/office/drawing/2014/main" id="{6548F055-2BED-41F9-BED9-0B35EB4B4477}"/>
              </a:ext>
            </a:extLst>
          </p:cNvPr>
          <p:cNvSpPr/>
          <p:nvPr/>
        </p:nvSpPr>
        <p:spPr>
          <a:xfrm rot="5400000">
            <a:off x="5528597" y="575587"/>
            <a:ext cx="174022" cy="17559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5BA2267-BEBE-44DD-B1EA-8F59A43C4BCD}"/>
              </a:ext>
            </a:extLst>
          </p:cNvPr>
          <p:cNvSpPr txBox="1"/>
          <p:nvPr/>
        </p:nvSpPr>
        <p:spPr>
          <a:xfrm>
            <a:off x="5333279" y="1027080"/>
            <a:ext cx="20583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Discounted future rewards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24BA01C-049F-4C0D-923C-E7B35EC461B2}"/>
                  </a:ext>
                </a:extLst>
              </p:cNvPr>
              <p:cNvSpPr txBox="1"/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24BA01C-049F-4C0D-923C-E7B35EC461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blipFill>
                <a:blip r:embed="rId4"/>
                <a:stretch>
                  <a:fillRect l="-590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7" name="Group 136">
            <a:extLst>
              <a:ext uri="{FF2B5EF4-FFF2-40B4-BE49-F238E27FC236}">
                <a16:creationId xmlns:a16="http://schemas.microsoft.com/office/drawing/2014/main" id="{7EBA4642-A1D0-4F0D-9E68-F9BD92D47F3C}"/>
              </a:ext>
            </a:extLst>
          </p:cNvPr>
          <p:cNvGrpSpPr/>
          <p:nvPr/>
        </p:nvGrpSpPr>
        <p:grpSpPr>
          <a:xfrm>
            <a:off x="265218" y="1658545"/>
            <a:ext cx="2482652" cy="3164332"/>
            <a:chOff x="2039609" y="1468471"/>
            <a:chExt cx="3925723" cy="5302641"/>
          </a:xfrm>
        </p:grpSpPr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8B82E64-2401-4AE7-BAB8-A380E468D189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242" name="Oval 241">
                <a:extLst>
                  <a:ext uri="{FF2B5EF4-FFF2-40B4-BE49-F238E27FC236}">
                    <a16:creationId xmlns:a16="http://schemas.microsoft.com/office/drawing/2014/main" id="{260008CA-A322-460C-880A-73D080D532A9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3" name="Oval 242">
                <a:extLst>
                  <a:ext uri="{FF2B5EF4-FFF2-40B4-BE49-F238E27FC236}">
                    <a16:creationId xmlns:a16="http://schemas.microsoft.com/office/drawing/2014/main" id="{6F7C622C-11CF-46FB-8E60-C805BFD1AA96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4" name="Oval 243">
                <a:extLst>
                  <a:ext uri="{FF2B5EF4-FFF2-40B4-BE49-F238E27FC236}">
                    <a16:creationId xmlns:a16="http://schemas.microsoft.com/office/drawing/2014/main" id="{3A3D5758-EECE-4E71-8D00-1E2AC8BA783E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5" name="Oval 244">
                <a:extLst>
                  <a:ext uri="{FF2B5EF4-FFF2-40B4-BE49-F238E27FC236}">
                    <a16:creationId xmlns:a16="http://schemas.microsoft.com/office/drawing/2014/main" id="{775EB07E-CB60-4B45-84E5-E090D8EE72E9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6" name="Oval 245">
                <a:extLst>
                  <a:ext uri="{FF2B5EF4-FFF2-40B4-BE49-F238E27FC236}">
                    <a16:creationId xmlns:a16="http://schemas.microsoft.com/office/drawing/2014/main" id="{3685AC4A-0A43-4E38-9AF1-D66151135B76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7" name="Oval 246">
                <a:extLst>
                  <a:ext uri="{FF2B5EF4-FFF2-40B4-BE49-F238E27FC236}">
                    <a16:creationId xmlns:a16="http://schemas.microsoft.com/office/drawing/2014/main" id="{80549A3F-D57A-4858-94F2-C6A787F4084C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8DB142F8-E724-4A3B-AED3-ABA4012F6E8B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69776001-41BA-4181-BFEE-D7E063D5BFE6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23B6EF7B-21D8-4942-B540-28BD55793579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21502DE7-3563-458E-8FB0-0BDBC2951DF8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ED8BE914-50B9-41F4-9F14-99234E91064A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19390145-B92A-4543-8E2F-98A116839948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C2930B3E-CF51-4660-9B6F-826FEAB8F655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028AB07F-91D2-41A7-B62B-2E16638EABA9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89DD9CC8-AB58-443A-B00E-4897AA5F2976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15BEE3E2-349F-4472-92E3-D78C14770560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258" name="Picture 257">
                <a:extLst>
                  <a:ext uri="{FF2B5EF4-FFF2-40B4-BE49-F238E27FC236}">
                    <a16:creationId xmlns:a16="http://schemas.microsoft.com/office/drawing/2014/main" id="{0C33DC45-9A90-4D45-A5D9-53149D9F2A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8CA10B93-F52C-41CA-B9CF-7ED8E32BAE1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1423275A-7AF9-4CDA-83E5-75229C46FE74}"/>
                </a:ext>
              </a:extLst>
            </p:cNvPr>
            <p:cNvCxnSpPr>
              <a:stCxn id="242" idx="0"/>
              <a:endCxn id="139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6FE52385-E518-4BEC-BD69-104F5D6C47A8}"/>
                </a:ext>
              </a:extLst>
            </p:cNvPr>
            <p:cNvCxnSpPr>
              <a:cxnSpLocks/>
              <a:stCxn id="243" idx="0"/>
              <a:endCxn id="139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21E58E2B-46D9-4A13-BC1D-804FA90AF507}"/>
                </a:ext>
              </a:extLst>
            </p:cNvPr>
            <p:cNvCxnSpPr>
              <a:cxnSpLocks/>
              <a:stCxn id="244" idx="0"/>
              <a:endCxn id="139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082FA2E4-6C4F-4DEE-AA68-689F91E2275F}"/>
                </a:ext>
              </a:extLst>
            </p:cNvPr>
            <p:cNvCxnSpPr>
              <a:cxnSpLocks/>
              <a:stCxn id="257" idx="1"/>
              <a:endCxn id="139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7FCE652F-963E-487E-BB0F-D59D082E749B}"/>
                </a:ext>
              </a:extLst>
            </p:cNvPr>
            <p:cNvCxnSpPr>
              <a:cxnSpLocks/>
              <a:stCxn id="258" idx="0"/>
              <a:endCxn id="139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6229F352-7DDF-4C2D-9BA3-39E7CB42D808}"/>
                </a:ext>
              </a:extLst>
            </p:cNvPr>
            <p:cNvCxnSpPr>
              <a:cxnSpLocks/>
              <a:stCxn id="250" idx="1"/>
              <a:endCxn id="139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C0971D50-C0E8-4D66-B8DC-9CE75AF76CAB}"/>
                    </a:ext>
                  </a:extLst>
                </p:cNvPr>
                <p:cNvSpPr txBox="1"/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C0971D50-C0E8-4D66-B8DC-9CE75AF76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blipFill>
                  <a:blip r:embed="rId7"/>
                  <a:stretch>
                    <a:fillRect l="-10256" r="-512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DC2C02B1-2BE1-4B5D-A7C4-00B2A3343DBC}"/>
                    </a:ext>
                  </a:extLst>
                </p:cNvPr>
                <p:cNvSpPr txBox="1"/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DC2C02B1-2BE1-4B5D-A7C4-00B2A3343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blipFill>
                  <a:blip r:embed="rId8"/>
                  <a:stretch>
                    <a:fillRect l="-9091" r="-454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4E01DD65-069C-43A7-B274-AE569829F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26738BE8-E001-48D0-99BE-46602928E1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A3D22DB3-83BA-4B61-A820-0AC6DE6B9B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2093B0F3-78F5-443F-A814-5E7468230C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25660582-F678-4929-BF37-6B400791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59A0547B-4C4B-45A7-B01E-97E02DF3C1CD}"/>
                </a:ext>
              </a:extLst>
            </p:cNvPr>
            <p:cNvCxnSpPr>
              <a:cxnSpLocks/>
              <a:stCxn id="242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B8EF881B-211C-4D55-9E6F-EC70D0B40787}"/>
                </a:ext>
              </a:extLst>
            </p:cNvPr>
            <p:cNvCxnSpPr>
              <a:cxnSpLocks/>
              <a:stCxn id="243" idx="0"/>
              <a:endCxn id="148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7271A146-35DE-49CD-AD3B-919D2600CBCA}"/>
                </a:ext>
              </a:extLst>
            </p:cNvPr>
            <p:cNvCxnSpPr>
              <a:cxnSpLocks/>
              <a:stCxn id="244" idx="0"/>
              <a:endCxn id="148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848119D-69D7-497C-93A5-86109DE23C13}"/>
                </a:ext>
              </a:extLst>
            </p:cNvPr>
            <p:cNvCxnSpPr>
              <a:cxnSpLocks/>
              <a:stCxn id="250" idx="0"/>
              <a:endCxn id="149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BA562CF8-D3DA-41DC-8DF6-4E33BA533221}"/>
                </a:ext>
              </a:extLst>
            </p:cNvPr>
            <p:cNvCxnSpPr>
              <a:cxnSpLocks/>
              <a:stCxn id="250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8A7EEC06-608F-4F74-BF82-66BE17F143F6}"/>
                </a:ext>
              </a:extLst>
            </p:cNvPr>
            <p:cNvCxnSpPr>
              <a:cxnSpLocks/>
              <a:stCxn id="250" idx="7"/>
              <a:endCxn id="152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96035BBA-C293-440B-AB4B-74BB0D420632}"/>
                </a:ext>
              </a:extLst>
            </p:cNvPr>
            <p:cNvCxnSpPr>
              <a:cxnSpLocks/>
              <a:stCxn id="242" idx="0"/>
              <a:endCxn id="149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F5A80DEC-3210-42ED-9EB5-BF03756C4273}"/>
                </a:ext>
              </a:extLst>
            </p:cNvPr>
            <p:cNvCxnSpPr>
              <a:cxnSpLocks/>
              <a:stCxn id="243" idx="0"/>
              <a:endCxn id="149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6D07BB4-D87F-4E57-B062-1E3C9585221A}"/>
                </a:ext>
              </a:extLst>
            </p:cNvPr>
            <p:cNvCxnSpPr>
              <a:cxnSpLocks/>
              <a:stCxn id="242" idx="7"/>
              <a:endCxn id="149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9E7F2855-C250-4903-B920-4E31A37BF429}"/>
                </a:ext>
              </a:extLst>
            </p:cNvPr>
            <p:cNvCxnSpPr>
              <a:cxnSpLocks/>
              <a:stCxn id="242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38B388EF-D1E9-4E50-A845-383521B6746C}"/>
                </a:ext>
              </a:extLst>
            </p:cNvPr>
            <p:cNvCxnSpPr>
              <a:cxnSpLocks/>
              <a:stCxn id="242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8F756A78-A1F8-4109-B7CC-883B094A6702}"/>
                </a:ext>
              </a:extLst>
            </p:cNvPr>
            <p:cNvCxnSpPr>
              <a:cxnSpLocks/>
              <a:stCxn id="242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66D51B46-FC61-405D-A94C-1FB13E2CF4F7}"/>
                </a:ext>
              </a:extLst>
            </p:cNvPr>
            <p:cNvCxnSpPr>
              <a:cxnSpLocks/>
              <a:stCxn id="257" idx="1"/>
              <a:endCxn id="149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8CAD6482-8E23-47BC-AF91-78682C997569}"/>
                </a:ext>
              </a:extLst>
            </p:cNvPr>
            <p:cNvCxnSpPr>
              <a:cxnSpLocks/>
              <a:stCxn id="257" idx="1"/>
              <a:endCxn id="150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B209B7E2-C411-49B0-8A27-CB498E95AB7F}"/>
                </a:ext>
              </a:extLst>
            </p:cNvPr>
            <p:cNvCxnSpPr>
              <a:cxnSpLocks/>
              <a:stCxn id="257" idx="0"/>
              <a:endCxn id="152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3CF89097-75EA-4D69-8772-9F5AF61A495D}"/>
                </a:ext>
              </a:extLst>
            </p:cNvPr>
            <p:cNvCxnSpPr>
              <a:cxnSpLocks/>
              <a:stCxn id="257" idx="1"/>
              <a:endCxn id="148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A4A9197E-8852-4299-BCE5-8CA58B227C0F}"/>
                </a:ext>
              </a:extLst>
            </p:cNvPr>
            <p:cNvCxnSpPr>
              <a:cxnSpLocks/>
              <a:stCxn id="258" idx="0"/>
              <a:endCxn id="149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9419E380-ECF6-4EAB-BA50-946175130AA2}"/>
                </a:ext>
              </a:extLst>
            </p:cNvPr>
            <p:cNvCxnSpPr>
              <a:cxnSpLocks/>
              <a:stCxn id="258" idx="0"/>
              <a:endCxn id="150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0500EDB1-3325-479A-8084-BB09AA43377D}"/>
                </a:ext>
              </a:extLst>
            </p:cNvPr>
            <p:cNvCxnSpPr>
              <a:cxnSpLocks/>
              <a:stCxn id="258" idx="0"/>
              <a:endCxn id="151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AE5CA3D7-9B51-4E4B-A3C0-80CA6FDF48EF}"/>
                </a:ext>
              </a:extLst>
            </p:cNvPr>
            <p:cNvCxnSpPr>
              <a:cxnSpLocks/>
              <a:stCxn id="258" idx="0"/>
              <a:endCxn id="152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6F08984C-324D-47D2-9843-89E29ED5BF18}"/>
                </a:ext>
              </a:extLst>
            </p:cNvPr>
            <p:cNvCxnSpPr>
              <a:cxnSpLocks/>
              <a:stCxn id="250" idx="0"/>
              <a:endCxn id="148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97F65747-70D4-4ED5-9500-5A595209D8C9}"/>
                </a:ext>
              </a:extLst>
            </p:cNvPr>
            <p:cNvCxnSpPr>
              <a:cxnSpLocks/>
              <a:stCxn id="250" idx="0"/>
              <a:endCxn id="151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BC59C8C5-99E8-4643-B6DC-4051B64B1DAD}"/>
                </a:ext>
              </a:extLst>
            </p:cNvPr>
            <p:cNvCxnSpPr>
              <a:cxnSpLocks/>
              <a:stCxn id="257" idx="1"/>
              <a:endCxn id="151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76" name="Picture 175">
              <a:extLst>
                <a:ext uri="{FF2B5EF4-FFF2-40B4-BE49-F238E27FC236}">
                  <a16:creationId xmlns:a16="http://schemas.microsoft.com/office/drawing/2014/main" id="{C90CC3F9-2C3F-41F4-8BB9-716639E68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F16831DC-F343-470B-9FCB-6D90CE07B5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D7071E13-F57B-49E4-8526-5F2423FCE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179" name="Picture 178">
              <a:extLst>
                <a:ext uri="{FF2B5EF4-FFF2-40B4-BE49-F238E27FC236}">
                  <a16:creationId xmlns:a16="http://schemas.microsoft.com/office/drawing/2014/main" id="{7C83139A-40A8-450A-8068-D5240BFD117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180" name="Picture 179">
              <a:extLst>
                <a:ext uri="{FF2B5EF4-FFF2-40B4-BE49-F238E27FC236}">
                  <a16:creationId xmlns:a16="http://schemas.microsoft.com/office/drawing/2014/main" id="{A25B6CA2-63C9-4AC4-8A26-FBA48492D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181" name="Picture 180">
              <a:extLst>
                <a:ext uri="{FF2B5EF4-FFF2-40B4-BE49-F238E27FC236}">
                  <a16:creationId xmlns:a16="http://schemas.microsoft.com/office/drawing/2014/main" id="{116F61A0-5CDA-4DD4-A656-901778281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DDC52FAF-1575-457B-A416-E25C7D0145D1}"/>
                </a:ext>
              </a:extLst>
            </p:cNvPr>
            <p:cNvCxnSpPr>
              <a:cxnSpLocks/>
              <a:stCxn id="139" idx="0"/>
              <a:endCxn id="176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D367E44-860E-4502-BF0C-D9BAD04A06F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D3BEE9FE-DA3B-4620-A4C8-1C35C671D74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79BBBAC-611F-414D-8357-8C3B15B579D1}"/>
                </a:ext>
              </a:extLst>
            </p:cNvPr>
            <p:cNvCxnSpPr>
              <a:cxnSpLocks/>
              <a:stCxn id="150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F2557D4-FE49-48C0-B4C8-52A5E60D151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9DDAD101-B974-4D48-A9BE-4D2023EFDC8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637029B7-EC56-45DB-8353-659DF2458341}"/>
                </a:ext>
              </a:extLst>
            </p:cNvPr>
            <p:cNvCxnSpPr>
              <a:cxnSpLocks/>
              <a:stCxn id="177" idx="0"/>
              <a:endCxn id="236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Arrow Connector 188">
              <a:extLst>
                <a:ext uri="{FF2B5EF4-FFF2-40B4-BE49-F238E27FC236}">
                  <a16:creationId xmlns:a16="http://schemas.microsoft.com/office/drawing/2014/main" id="{D3963516-C544-4FC2-B188-FF938AC6678C}"/>
                </a:ext>
              </a:extLst>
            </p:cNvPr>
            <p:cNvCxnSpPr>
              <a:cxnSpLocks/>
              <a:stCxn id="179" idx="0"/>
              <a:endCxn id="239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Arrow Connector 189">
              <a:extLst>
                <a:ext uri="{FF2B5EF4-FFF2-40B4-BE49-F238E27FC236}">
                  <a16:creationId xmlns:a16="http://schemas.microsoft.com/office/drawing/2014/main" id="{4EA116A1-19B4-4240-A487-E830510763F1}"/>
                </a:ext>
              </a:extLst>
            </p:cNvPr>
            <p:cNvCxnSpPr>
              <a:cxnSpLocks/>
              <a:stCxn id="180" idx="0"/>
              <a:endCxn id="239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Arrow Connector 190">
              <a:extLst>
                <a:ext uri="{FF2B5EF4-FFF2-40B4-BE49-F238E27FC236}">
                  <a16:creationId xmlns:a16="http://schemas.microsoft.com/office/drawing/2014/main" id="{2FF9772F-7BD7-4C78-AC18-B4546EDC881C}"/>
                </a:ext>
              </a:extLst>
            </p:cNvPr>
            <p:cNvCxnSpPr>
              <a:cxnSpLocks/>
              <a:stCxn id="176" idx="0"/>
              <a:endCxn id="239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6D16A55-E886-4EC5-9C1C-2A32E2B29840}"/>
                </a:ext>
              </a:extLst>
            </p:cNvPr>
            <p:cNvCxnSpPr>
              <a:cxnSpLocks/>
              <a:stCxn id="181" idx="0"/>
              <a:endCxn id="239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4AE0A007-80CA-46EA-8CDF-532A01062C6E}"/>
                </a:ext>
              </a:extLst>
            </p:cNvPr>
            <p:cNvCxnSpPr>
              <a:cxnSpLocks/>
              <a:stCxn id="177" idx="0"/>
              <a:endCxn id="239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194" name="Group 193">
              <a:extLst>
                <a:ext uri="{FF2B5EF4-FFF2-40B4-BE49-F238E27FC236}">
                  <a16:creationId xmlns:a16="http://schemas.microsoft.com/office/drawing/2014/main" id="{609F30C7-CFEB-49BA-B2BF-0EA3967A0680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88C8BF40-2149-4CA7-AE6D-ADF8EF13B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AA7C6F2E-B96A-454F-B7BB-C287B2488A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AAE0C87F-4137-47AB-AD69-0340C8B63C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F2942262-5AE1-4C9D-81F4-C5AABB618CCA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155D5F3D-9BA0-4583-98D6-90CD81310E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60032597-C539-4089-BAA0-1B30F9B9CD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46E8DF4C-D7C0-41E9-B115-41373357EA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606E8A2D-7C9F-4B7A-86AA-02D978B28940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233" name="Picture 232">
                <a:extLst>
                  <a:ext uri="{FF2B5EF4-FFF2-40B4-BE49-F238E27FC236}">
                    <a16:creationId xmlns:a16="http://schemas.microsoft.com/office/drawing/2014/main" id="{44DE00F6-2A89-47EE-9701-75A4F7F9CE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4" name="Picture 233">
                <a:extLst>
                  <a:ext uri="{FF2B5EF4-FFF2-40B4-BE49-F238E27FC236}">
                    <a16:creationId xmlns:a16="http://schemas.microsoft.com/office/drawing/2014/main" id="{CC776D18-F460-4618-9337-B5E7F69E70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80E8C287-AC6F-439F-8A68-EC0776C3E42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3CBD3EBF-3E21-4A2B-A80B-1A5204A3C9EE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230" name="Picture 229">
                <a:extLst>
                  <a:ext uri="{FF2B5EF4-FFF2-40B4-BE49-F238E27FC236}">
                    <a16:creationId xmlns:a16="http://schemas.microsoft.com/office/drawing/2014/main" id="{05C029B1-F93A-4DEA-A411-69CD43E1B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1" name="Picture 230">
                <a:extLst>
                  <a:ext uri="{FF2B5EF4-FFF2-40B4-BE49-F238E27FC236}">
                    <a16:creationId xmlns:a16="http://schemas.microsoft.com/office/drawing/2014/main" id="{8F34BBDA-DC73-4E59-939C-6325938328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337E35F9-651B-4338-A509-56DDAF88F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3FED2899-EC34-45BA-81D1-CD87B4F000B0}"/>
                </a:ext>
              </a:extLst>
            </p:cNvPr>
            <p:cNvCxnSpPr>
              <a:cxnSpLocks/>
              <a:stCxn id="176" idx="0"/>
              <a:endCxn id="236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F7D3BDB1-764B-47E9-B174-21B43DB453B5}"/>
                </a:ext>
              </a:extLst>
            </p:cNvPr>
            <p:cNvCxnSpPr>
              <a:cxnSpLocks/>
              <a:stCxn id="176" idx="0"/>
              <a:endCxn id="233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Straight Arrow Connector 199">
              <a:extLst>
                <a:ext uri="{FF2B5EF4-FFF2-40B4-BE49-F238E27FC236}">
                  <a16:creationId xmlns:a16="http://schemas.microsoft.com/office/drawing/2014/main" id="{EC39C488-E484-4F65-944A-56695D410FF4}"/>
                </a:ext>
              </a:extLst>
            </p:cNvPr>
            <p:cNvCxnSpPr>
              <a:cxnSpLocks/>
              <a:stCxn id="176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Straight Arrow Connector 200">
              <a:extLst>
                <a:ext uri="{FF2B5EF4-FFF2-40B4-BE49-F238E27FC236}">
                  <a16:creationId xmlns:a16="http://schemas.microsoft.com/office/drawing/2014/main" id="{84542463-5DB9-4B0D-A00A-878432776E71}"/>
                </a:ext>
              </a:extLst>
            </p:cNvPr>
            <p:cNvCxnSpPr>
              <a:cxnSpLocks/>
              <a:stCxn id="177" idx="0"/>
              <a:endCxn id="233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BE42B399-CC02-42E9-85FE-48D0484EC95F}"/>
                </a:ext>
              </a:extLst>
            </p:cNvPr>
            <p:cNvCxnSpPr>
              <a:cxnSpLocks/>
              <a:stCxn id="177" idx="0"/>
              <a:endCxn id="230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65A6A535-B82A-45DF-AA56-CF2582D328EA}"/>
                </a:ext>
              </a:extLst>
            </p:cNvPr>
            <p:cNvCxnSpPr>
              <a:cxnSpLocks/>
              <a:endCxn id="236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35301EDC-5480-47BD-8548-1E076CB7E96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83AEF83C-770C-4BD0-84F4-45AD11CBB0D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6D720BDC-2071-46D8-9303-2E458E12A414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9B8E2814-E2C9-4DEF-8472-CA06B0CC11A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0E711F4E-7759-4FDB-B547-985E0785CFAA}"/>
                </a:ext>
              </a:extLst>
            </p:cNvPr>
            <p:cNvCxnSpPr>
              <a:cxnSpLocks/>
              <a:endCxn id="233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72F239EC-BEB9-4104-A4DE-568528818C57}"/>
                </a:ext>
              </a:extLst>
            </p:cNvPr>
            <p:cNvCxnSpPr>
              <a:cxnSpLocks/>
              <a:stCxn id="181" idx="0"/>
              <a:endCxn id="230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AFF56730-A501-4EC8-99DD-C934B2F5F4AD}"/>
                </a:ext>
              </a:extLst>
            </p:cNvPr>
            <p:cNvCxnSpPr>
              <a:cxnSpLocks/>
              <a:endCxn id="233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86B494E6-4229-4929-B99D-B54B33D05A69}"/>
                </a:ext>
              </a:extLst>
            </p:cNvPr>
            <p:cNvCxnSpPr>
              <a:cxnSpLocks/>
              <a:stCxn id="179" idx="0"/>
              <a:endCxn id="230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544AB32B-6662-47CF-B96F-7CD1AE3570B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F1DA45D5-3A16-49CF-9BBE-E03E8F7034A9}"/>
                </a:ext>
              </a:extLst>
            </p:cNvPr>
            <p:cNvCxnSpPr>
              <a:cxnSpLocks/>
              <a:stCxn id="231" idx="0"/>
              <a:endCxn id="216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BAD7D76A-77CA-467B-9782-ECC06A699E48}"/>
                </a:ext>
              </a:extLst>
            </p:cNvPr>
            <p:cNvCxnSpPr>
              <a:cxnSpLocks/>
              <a:stCxn id="240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259FFC62-965A-4877-A151-77D68EFFDE4B}"/>
                </a:ext>
              </a:extLst>
            </p:cNvPr>
            <p:cNvCxnSpPr>
              <a:cxnSpLocks/>
              <a:stCxn id="237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16" name="Picture 215">
              <a:extLst>
                <a:ext uri="{FF2B5EF4-FFF2-40B4-BE49-F238E27FC236}">
                  <a16:creationId xmlns:a16="http://schemas.microsoft.com/office/drawing/2014/main" id="{291C9454-4C95-4BB1-8BCE-ED0E0714212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217" name="Picture 216">
              <a:extLst>
                <a:ext uri="{FF2B5EF4-FFF2-40B4-BE49-F238E27FC236}">
                  <a16:creationId xmlns:a16="http://schemas.microsoft.com/office/drawing/2014/main" id="{1054A5BB-F733-44E4-B101-16DFE8D68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218" name="Picture 217">
              <a:extLst>
                <a:ext uri="{FF2B5EF4-FFF2-40B4-BE49-F238E27FC236}">
                  <a16:creationId xmlns:a16="http://schemas.microsoft.com/office/drawing/2014/main" id="{6A37C869-6E62-48EA-A356-CA303E993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B0B785E0-0672-40B1-9CD5-DBD03DE8D5A3}"/>
                </a:ext>
              </a:extLst>
            </p:cNvPr>
            <p:cNvCxnSpPr>
              <a:cxnSpLocks/>
              <a:stCxn id="237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F8E4325F-7E30-4E76-98E9-02F77FACE9B5}"/>
                </a:ext>
              </a:extLst>
            </p:cNvPr>
            <p:cNvCxnSpPr>
              <a:cxnSpLocks/>
              <a:stCxn id="231" idx="0"/>
              <a:endCxn id="217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FC669FEA-D732-4D14-821D-71FEB340BC88}"/>
                </a:ext>
              </a:extLst>
            </p:cNvPr>
            <p:cNvCxnSpPr>
              <a:cxnSpLocks/>
              <a:stCxn id="240" idx="0"/>
              <a:endCxn id="217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DA51E812-6CAC-4D17-8BAD-E1F417F52BF4}"/>
                </a:ext>
              </a:extLst>
            </p:cNvPr>
            <p:cNvCxnSpPr>
              <a:cxnSpLocks/>
              <a:stCxn id="234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>
              <a:extLst>
                <a:ext uri="{FF2B5EF4-FFF2-40B4-BE49-F238E27FC236}">
                  <a16:creationId xmlns:a16="http://schemas.microsoft.com/office/drawing/2014/main" id="{08ECA82A-4CAE-4E35-AFFC-0D417E9061F4}"/>
                </a:ext>
              </a:extLst>
            </p:cNvPr>
            <p:cNvCxnSpPr>
              <a:cxnSpLocks/>
              <a:stCxn id="237" idx="0"/>
              <a:endCxn id="218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234068F0-7F69-4F7F-B304-A502382875D5}"/>
                </a:ext>
              </a:extLst>
            </p:cNvPr>
            <p:cNvCxnSpPr>
              <a:cxnSpLocks/>
              <a:stCxn id="240" idx="0"/>
              <a:endCxn id="218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3A091045-8D18-4070-A24D-4CCA0C8B7AAD}"/>
                </a:ext>
              </a:extLst>
            </p:cNvPr>
            <p:cNvCxnSpPr>
              <a:cxnSpLocks/>
              <a:stCxn id="234" idx="0"/>
              <a:endCxn id="218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71F1B8C3-49BB-4E3C-AE94-428C18E95641}"/>
                </a:ext>
              </a:extLst>
            </p:cNvPr>
            <p:cNvCxnSpPr>
              <a:cxnSpLocks/>
              <a:stCxn id="231" idx="0"/>
              <a:endCxn id="218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D5F42A47-93DA-412B-B4C4-F883902D386D}"/>
                    </a:ext>
                  </a:extLst>
                </p:cNvPr>
                <p:cNvSpPr txBox="1"/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7" name="TextBox 226">
                  <a:extLst>
                    <a:ext uri="{FF2B5EF4-FFF2-40B4-BE49-F238E27FC236}">
                      <a16:creationId xmlns:a16="http://schemas.microsoft.com/office/drawing/2014/main" id="{D5F42A47-93DA-412B-B4C4-F883902D38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blipFill>
                  <a:blip r:embed="rId9"/>
                  <a:stretch>
                    <a:fillRect l="-11429" r="-571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3B3D4F83-C079-415E-920A-1395A78C8881}"/>
                    </a:ext>
                  </a:extLst>
                </p:cNvPr>
                <p:cNvSpPr txBox="1"/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8" name="TextBox 227">
                  <a:extLst>
                    <a:ext uri="{FF2B5EF4-FFF2-40B4-BE49-F238E27FC236}">
                      <a16:creationId xmlns:a16="http://schemas.microsoft.com/office/drawing/2014/main" id="{3B3D4F83-C079-415E-920A-1395A78C88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blipFill>
                  <a:blip r:embed="rId10"/>
                  <a:stretch>
                    <a:fillRect l="-11429" r="-857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EA94BF4-8972-4E4E-90BC-DA1BB480203B}"/>
                    </a:ext>
                  </a:extLst>
                </p:cNvPr>
                <p:cNvSpPr txBox="1"/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6EA94BF4-8972-4E4E-90BC-DA1BB48020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blipFill>
                  <a:blip r:embed="rId11"/>
                  <a:stretch>
                    <a:fillRect l="-11429" r="-8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2E6D1B38-952F-4ED5-B26F-9E3DDEE23F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2210" y="1449539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9976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𝐑𝐞𝐯𝐢𝐬𝐢𝐭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𝐖𝐡𝐚𝐭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𝐒𝐞𝐞𝐤𝐬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𝐭𝐨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𝐋𝐞𝐚𝐫𝐧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9806" y="143123"/>
                <a:ext cx="5902578" cy="415498"/>
              </a:xfrm>
              <a:prstGeom prst="rect">
                <a:avLst/>
              </a:prstGeom>
              <a:blipFill>
                <a:blip r:embed="rId2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ight Brace 3">
            <a:extLst>
              <a:ext uri="{FF2B5EF4-FFF2-40B4-BE49-F238E27FC236}">
                <a16:creationId xmlns:a16="http://schemas.microsoft.com/office/drawing/2014/main" id="{F3A4E023-99AA-4508-8B2B-837BC0ED7ED2}"/>
              </a:ext>
            </a:extLst>
          </p:cNvPr>
          <p:cNvSpPr/>
          <p:nvPr/>
        </p:nvSpPr>
        <p:spPr>
          <a:xfrm rot="20396529">
            <a:off x="2522576" y="1876452"/>
            <a:ext cx="246570" cy="2895418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22C9F190-7E49-4FE6-AED2-372B249E82C3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0985C40B-B83D-4C55-A8B4-9B9EDFDC99F2}"/>
              </a:ext>
            </a:extLst>
          </p:cNvPr>
          <p:cNvSpPr txBox="1"/>
          <p:nvPr/>
        </p:nvSpPr>
        <p:spPr>
          <a:xfrm>
            <a:off x="5041138" y="4257273"/>
            <a:ext cx="2705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Supervised Learning</a:t>
            </a:r>
          </a:p>
        </p:txBody>
      </p: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7CE0458F-91F9-4BFC-A052-974D44407861}"/>
              </a:ext>
            </a:extLst>
          </p:cNvPr>
          <p:cNvCxnSpPr>
            <a:cxnSpLocks/>
          </p:cNvCxnSpPr>
          <p:nvPr/>
        </p:nvCxnSpPr>
        <p:spPr>
          <a:xfrm flipV="1">
            <a:off x="2797142" y="1830477"/>
            <a:ext cx="849502" cy="14474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733753D-8068-48AA-97F7-D8A0D2CDF918}"/>
                  </a:ext>
                </a:extLst>
              </p:cNvPr>
              <p:cNvSpPr txBox="1"/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733753D-8068-48AA-97F7-D8A0D2CDF9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0621" y="2894352"/>
                <a:ext cx="2069606" cy="507831"/>
              </a:xfrm>
              <a:prstGeom prst="rect">
                <a:avLst/>
              </a:prstGeom>
              <a:blipFill>
                <a:blip r:embed="rId4"/>
                <a:stretch>
                  <a:fillRect l="-590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6" name="Group 135">
            <a:extLst>
              <a:ext uri="{FF2B5EF4-FFF2-40B4-BE49-F238E27FC236}">
                <a16:creationId xmlns:a16="http://schemas.microsoft.com/office/drawing/2014/main" id="{1065B7F1-2EFB-48C4-A20E-31040EF639A5}"/>
              </a:ext>
            </a:extLst>
          </p:cNvPr>
          <p:cNvGrpSpPr/>
          <p:nvPr/>
        </p:nvGrpSpPr>
        <p:grpSpPr>
          <a:xfrm>
            <a:off x="265218" y="1658545"/>
            <a:ext cx="2482652" cy="3164332"/>
            <a:chOff x="2039609" y="1468471"/>
            <a:chExt cx="3925723" cy="5302641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A8F64A83-AAC3-43B6-BB3E-53E8AEF6B8BA}"/>
                </a:ext>
              </a:extLst>
            </p:cNvPr>
            <p:cNvGrpSpPr/>
            <p:nvPr/>
          </p:nvGrpSpPr>
          <p:grpSpPr>
            <a:xfrm>
              <a:off x="2116307" y="6233219"/>
              <a:ext cx="3607064" cy="171267"/>
              <a:chOff x="3715089" y="4094672"/>
              <a:chExt cx="4200452" cy="195089"/>
            </a:xfrm>
          </p:grpSpPr>
          <p:sp>
            <p:nvSpPr>
              <p:cNvPr id="248" name="Oval 247">
                <a:extLst>
                  <a:ext uri="{FF2B5EF4-FFF2-40B4-BE49-F238E27FC236}">
                    <a16:creationId xmlns:a16="http://schemas.microsoft.com/office/drawing/2014/main" id="{E060DE68-766D-4F0F-875A-8EBB4D796DC9}"/>
                  </a:ext>
                </a:extLst>
              </p:cNvPr>
              <p:cNvSpPr/>
              <p:nvPr/>
            </p:nvSpPr>
            <p:spPr>
              <a:xfrm>
                <a:off x="371508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49" name="Oval 248">
                <a:extLst>
                  <a:ext uri="{FF2B5EF4-FFF2-40B4-BE49-F238E27FC236}">
                    <a16:creationId xmlns:a16="http://schemas.microsoft.com/office/drawing/2014/main" id="{DC4EE170-38A6-4B38-9BE7-60354F133B09}"/>
                  </a:ext>
                </a:extLst>
              </p:cNvPr>
              <p:cNvSpPr/>
              <p:nvPr/>
            </p:nvSpPr>
            <p:spPr>
              <a:xfrm>
                <a:off x="39854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AF001019-014E-4493-9C0E-D07AAEA160CE}"/>
                  </a:ext>
                </a:extLst>
              </p:cNvPr>
              <p:cNvSpPr/>
              <p:nvPr/>
            </p:nvSpPr>
            <p:spPr>
              <a:xfrm>
                <a:off x="425571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1" name="Oval 250">
                <a:extLst>
                  <a:ext uri="{FF2B5EF4-FFF2-40B4-BE49-F238E27FC236}">
                    <a16:creationId xmlns:a16="http://schemas.microsoft.com/office/drawing/2014/main" id="{024FB9F2-8DB6-4F50-9E18-E9603250E844}"/>
                  </a:ext>
                </a:extLst>
              </p:cNvPr>
              <p:cNvSpPr/>
              <p:nvPr/>
            </p:nvSpPr>
            <p:spPr>
              <a:xfrm>
                <a:off x="449722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2" name="Oval 251">
                <a:extLst>
                  <a:ext uri="{FF2B5EF4-FFF2-40B4-BE49-F238E27FC236}">
                    <a16:creationId xmlns:a16="http://schemas.microsoft.com/office/drawing/2014/main" id="{2B081F73-B98E-4DA5-8B10-0641E093C00B}"/>
                  </a:ext>
                </a:extLst>
              </p:cNvPr>
              <p:cNvSpPr/>
              <p:nvPr/>
            </p:nvSpPr>
            <p:spPr>
              <a:xfrm>
                <a:off x="475890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3" name="Oval 252">
                <a:extLst>
                  <a:ext uri="{FF2B5EF4-FFF2-40B4-BE49-F238E27FC236}">
                    <a16:creationId xmlns:a16="http://schemas.microsoft.com/office/drawing/2014/main" id="{26FCD135-5416-4109-9E8C-A02DDFD1BAAD}"/>
                  </a:ext>
                </a:extLst>
              </p:cNvPr>
              <p:cNvSpPr/>
              <p:nvPr/>
            </p:nvSpPr>
            <p:spPr>
              <a:xfrm>
                <a:off x="5011973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4" name="Oval 253">
                <a:extLst>
                  <a:ext uri="{FF2B5EF4-FFF2-40B4-BE49-F238E27FC236}">
                    <a16:creationId xmlns:a16="http://schemas.microsoft.com/office/drawing/2014/main" id="{2ED84C4A-CFF2-41CD-AB63-29C8AE58BE18}"/>
                  </a:ext>
                </a:extLst>
              </p:cNvPr>
              <p:cNvSpPr/>
              <p:nvPr/>
            </p:nvSpPr>
            <p:spPr>
              <a:xfrm>
                <a:off x="5250611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5" name="Oval 254">
                <a:extLst>
                  <a:ext uri="{FF2B5EF4-FFF2-40B4-BE49-F238E27FC236}">
                    <a16:creationId xmlns:a16="http://schemas.microsoft.com/office/drawing/2014/main" id="{233A461A-B159-4709-A422-DC4B6BEB6C6C}"/>
                  </a:ext>
                </a:extLst>
              </p:cNvPr>
              <p:cNvSpPr/>
              <p:nvPr/>
            </p:nvSpPr>
            <p:spPr>
              <a:xfrm>
                <a:off x="5489249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6" name="Oval 255">
                <a:extLst>
                  <a:ext uri="{FF2B5EF4-FFF2-40B4-BE49-F238E27FC236}">
                    <a16:creationId xmlns:a16="http://schemas.microsoft.com/office/drawing/2014/main" id="{7787EB1A-914E-4F83-8BB9-B10E3203385C}"/>
                  </a:ext>
                </a:extLst>
              </p:cNvPr>
              <p:cNvSpPr/>
              <p:nvPr/>
            </p:nvSpPr>
            <p:spPr>
              <a:xfrm>
                <a:off x="571931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7" name="Oval 256">
                <a:extLst>
                  <a:ext uri="{FF2B5EF4-FFF2-40B4-BE49-F238E27FC236}">
                    <a16:creationId xmlns:a16="http://schemas.microsoft.com/office/drawing/2014/main" id="{B257B56B-C9F0-4261-B2E3-5292AABC70CD}"/>
                  </a:ext>
                </a:extLst>
              </p:cNvPr>
              <p:cNvSpPr/>
              <p:nvPr/>
            </p:nvSpPr>
            <p:spPr>
              <a:xfrm>
                <a:off x="5972385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8" name="Oval 257">
                <a:extLst>
                  <a:ext uri="{FF2B5EF4-FFF2-40B4-BE49-F238E27FC236}">
                    <a16:creationId xmlns:a16="http://schemas.microsoft.com/office/drawing/2014/main" id="{83A29932-97FE-44B7-ACDF-3B722D705A3E}"/>
                  </a:ext>
                </a:extLst>
              </p:cNvPr>
              <p:cNvSpPr/>
              <p:nvPr/>
            </p:nvSpPr>
            <p:spPr>
              <a:xfrm>
                <a:off x="622108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AAB6939C-ADD1-432B-9204-9D32F6CA04FB}"/>
                  </a:ext>
                </a:extLst>
              </p:cNvPr>
              <p:cNvSpPr/>
              <p:nvPr/>
            </p:nvSpPr>
            <p:spPr>
              <a:xfrm>
                <a:off x="6476988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0" name="Oval 259">
                <a:extLst>
                  <a:ext uri="{FF2B5EF4-FFF2-40B4-BE49-F238E27FC236}">
                    <a16:creationId xmlns:a16="http://schemas.microsoft.com/office/drawing/2014/main" id="{C4ADC59F-53B5-4151-823D-4A03DC575F9E}"/>
                  </a:ext>
                </a:extLst>
              </p:cNvPr>
              <p:cNvSpPr/>
              <p:nvPr/>
            </p:nvSpPr>
            <p:spPr>
              <a:xfrm>
                <a:off x="6715626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1" name="Oval 260">
                <a:extLst>
                  <a:ext uri="{FF2B5EF4-FFF2-40B4-BE49-F238E27FC236}">
                    <a16:creationId xmlns:a16="http://schemas.microsoft.com/office/drawing/2014/main" id="{37E8FAA8-CC4D-4888-A625-F37FF1D62CC4}"/>
                  </a:ext>
                </a:extLst>
              </p:cNvPr>
              <p:cNvSpPr/>
              <p:nvPr/>
            </p:nvSpPr>
            <p:spPr>
              <a:xfrm>
                <a:off x="6954264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2" name="Oval 261">
                <a:extLst>
                  <a:ext uri="{FF2B5EF4-FFF2-40B4-BE49-F238E27FC236}">
                    <a16:creationId xmlns:a16="http://schemas.microsoft.com/office/drawing/2014/main" id="{32323330-E9AB-480B-B2EA-1D338CF2CE77}"/>
                  </a:ext>
                </a:extLst>
              </p:cNvPr>
              <p:cNvSpPr/>
              <p:nvPr/>
            </p:nvSpPr>
            <p:spPr>
              <a:xfrm>
                <a:off x="7192902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sp>
            <p:nvSpPr>
              <p:cNvPr id="263" name="Oval 262">
                <a:extLst>
                  <a:ext uri="{FF2B5EF4-FFF2-40B4-BE49-F238E27FC236}">
                    <a16:creationId xmlns:a16="http://schemas.microsoft.com/office/drawing/2014/main" id="{8BA399EA-D478-4B72-A577-00BE9F4E90C6}"/>
                  </a:ext>
                </a:extLst>
              </p:cNvPr>
              <p:cNvSpPr/>
              <p:nvPr/>
            </p:nvSpPr>
            <p:spPr>
              <a:xfrm>
                <a:off x="7431540" y="4094672"/>
                <a:ext cx="195532" cy="184030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 dirty="0"/>
              </a:p>
            </p:txBody>
          </p:sp>
          <p:pic>
            <p:nvPicPr>
              <p:cNvPr id="264" name="Picture 263">
                <a:extLst>
                  <a:ext uri="{FF2B5EF4-FFF2-40B4-BE49-F238E27FC236}">
                    <a16:creationId xmlns:a16="http://schemas.microsoft.com/office/drawing/2014/main" id="{1083AA9E-929A-46A7-A639-B64FF5720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08259" y="4094672"/>
                <a:ext cx="207282" cy="195089"/>
              </a:xfrm>
              <a:prstGeom prst="rect">
                <a:avLst/>
              </a:prstGeom>
            </p:spPr>
          </p:pic>
        </p:grpSp>
        <p:pic>
          <p:nvPicPr>
            <p:cNvPr id="145" name="Picture 144">
              <a:extLst>
                <a:ext uri="{FF2B5EF4-FFF2-40B4-BE49-F238E27FC236}">
                  <a16:creationId xmlns:a16="http://schemas.microsoft.com/office/drawing/2014/main" id="{0B8B83CF-F5C3-46C1-8B2F-85AF7EBA9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871179"/>
              <a:ext cx="178000" cy="171267"/>
            </a:xfrm>
            <a:prstGeom prst="rect">
              <a:avLst/>
            </a:prstGeom>
          </p:spPr>
        </p:pic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DDA24790-25F6-48EB-A983-CC6188DDA6D8}"/>
                </a:ext>
              </a:extLst>
            </p:cNvPr>
            <p:cNvCxnSpPr>
              <a:stCxn id="248" idx="0"/>
              <a:endCxn id="145" idx="2"/>
            </p:cNvCxnSpPr>
            <p:nvPr/>
          </p:nvCxnSpPr>
          <p:spPr>
            <a:xfrm flipV="1">
              <a:off x="2200262" y="5042446"/>
              <a:ext cx="587688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1DB4C3B3-74E0-4B1E-AC80-EFAD6B3DC4D5}"/>
                </a:ext>
              </a:extLst>
            </p:cNvPr>
            <p:cNvCxnSpPr>
              <a:cxnSpLocks/>
              <a:stCxn id="249" idx="0"/>
              <a:endCxn id="145" idx="2"/>
            </p:cNvCxnSpPr>
            <p:nvPr/>
          </p:nvCxnSpPr>
          <p:spPr>
            <a:xfrm flipV="1">
              <a:off x="2432389" y="5042446"/>
              <a:ext cx="35556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0B76B3AB-EC6C-42AB-BD37-E3CF6F2FD833}"/>
                </a:ext>
              </a:extLst>
            </p:cNvPr>
            <p:cNvCxnSpPr>
              <a:cxnSpLocks/>
              <a:stCxn id="250" idx="0"/>
              <a:endCxn id="145" idx="2"/>
            </p:cNvCxnSpPr>
            <p:nvPr/>
          </p:nvCxnSpPr>
          <p:spPr>
            <a:xfrm flipV="1">
              <a:off x="2664515" y="5042446"/>
              <a:ext cx="123435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4802FF2A-25EF-433B-9D8F-D18B24CDD3E5}"/>
                </a:ext>
              </a:extLst>
            </p:cNvPr>
            <p:cNvCxnSpPr>
              <a:cxnSpLocks/>
              <a:stCxn id="263" idx="1"/>
              <a:endCxn id="145" idx="2"/>
            </p:cNvCxnSpPr>
            <p:nvPr/>
          </p:nvCxnSpPr>
          <p:spPr>
            <a:xfrm flipH="1" flipV="1">
              <a:off x="2787950" y="5042446"/>
              <a:ext cx="2544384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0EDB1A90-0E88-406F-AF6A-2E0E38DA6E1E}"/>
                </a:ext>
              </a:extLst>
            </p:cNvPr>
            <p:cNvCxnSpPr>
              <a:cxnSpLocks/>
              <a:stCxn id="264" idx="0"/>
              <a:endCxn id="145" idx="2"/>
            </p:cNvCxnSpPr>
            <p:nvPr/>
          </p:nvCxnSpPr>
          <p:spPr>
            <a:xfrm flipH="1" flipV="1">
              <a:off x="2787950" y="5042446"/>
              <a:ext cx="2846422" cy="11907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7CBE7F1D-A25F-4DC6-BC38-839EE0235AE7}"/>
                </a:ext>
              </a:extLst>
            </p:cNvPr>
            <p:cNvCxnSpPr>
              <a:cxnSpLocks/>
              <a:stCxn id="256" idx="1"/>
              <a:endCxn id="145" idx="2"/>
            </p:cNvCxnSpPr>
            <p:nvPr/>
          </p:nvCxnSpPr>
          <p:spPr>
            <a:xfrm flipH="1" flipV="1">
              <a:off x="2787950" y="5042446"/>
              <a:ext cx="1074043" cy="121443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F7A27BB-0DD9-4D7A-8735-AF8CA66529C3}"/>
                    </a:ext>
                  </a:extLst>
                </p:cNvPr>
                <p:cNvSpPr txBox="1"/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6F7A27BB-0DD9-4D7A-8735-AF8CA66529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039609" y="6392197"/>
                  <a:ext cx="379810" cy="366627"/>
                </a:xfrm>
                <a:prstGeom prst="rect">
                  <a:avLst/>
                </a:prstGeom>
                <a:blipFill>
                  <a:blip r:embed="rId7"/>
                  <a:stretch>
                    <a:fillRect l="-10256" r="-5128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11717B-7EB5-4FC3-B03C-6E688BA17600}"/>
                    </a:ext>
                  </a:extLst>
                </p:cNvPr>
                <p:cNvSpPr txBox="1"/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𝑖𝑁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3411717B-7EB5-4FC3-B03C-6E688BA176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45371" y="6404485"/>
                  <a:ext cx="419961" cy="366627"/>
                </a:xfrm>
                <a:prstGeom prst="rect">
                  <a:avLst/>
                </a:prstGeom>
                <a:blipFill>
                  <a:blip r:embed="rId8"/>
                  <a:stretch>
                    <a:fillRect l="-9091" r="-4545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459C5005-38B7-4E99-B818-B54DBD72C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8635" y="4871178"/>
              <a:ext cx="178000" cy="171267"/>
            </a:xfrm>
            <a:prstGeom prst="rect">
              <a:avLst/>
            </a:prstGeom>
          </p:spPr>
        </p:pic>
        <p:pic>
          <p:nvPicPr>
            <p:cNvPr id="155" name="Picture 154">
              <a:extLst>
                <a:ext uri="{FF2B5EF4-FFF2-40B4-BE49-F238E27FC236}">
                  <a16:creationId xmlns:a16="http://schemas.microsoft.com/office/drawing/2014/main" id="{47F394FC-48EB-4DA7-B267-5A908871B89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58320" y="4868985"/>
              <a:ext cx="178000" cy="171267"/>
            </a:xfrm>
            <a:prstGeom prst="rect">
              <a:avLst/>
            </a:prstGeom>
          </p:spPr>
        </p:pic>
        <p:pic>
          <p:nvPicPr>
            <p:cNvPr id="156" name="Picture 155">
              <a:extLst>
                <a:ext uri="{FF2B5EF4-FFF2-40B4-BE49-F238E27FC236}">
                  <a16:creationId xmlns:a16="http://schemas.microsoft.com/office/drawing/2014/main" id="{9BE38331-DB37-4EC9-AA5A-800B89BD6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97983" y="4883081"/>
              <a:ext cx="178000" cy="171267"/>
            </a:xfrm>
            <a:prstGeom prst="rect">
              <a:avLst/>
            </a:prstGeom>
          </p:spPr>
        </p:pic>
        <p:pic>
          <p:nvPicPr>
            <p:cNvPr id="157" name="Picture 156">
              <a:extLst>
                <a:ext uri="{FF2B5EF4-FFF2-40B4-BE49-F238E27FC236}">
                  <a16:creationId xmlns:a16="http://schemas.microsoft.com/office/drawing/2014/main" id="{3E39ECDE-4095-49AB-8815-D8670F3A03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27667" y="4883080"/>
              <a:ext cx="178000" cy="171267"/>
            </a:xfrm>
            <a:prstGeom prst="rect">
              <a:avLst/>
            </a:prstGeom>
          </p:spPr>
        </p:pic>
        <p:pic>
          <p:nvPicPr>
            <p:cNvPr id="158" name="Picture 157">
              <a:extLst>
                <a:ext uri="{FF2B5EF4-FFF2-40B4-BE49-F238E27FC236}">
                  <a16:creationId xmlns:a16="http://schemas.microsoft.com/office/drawing/2014/main" id="{BC1F57F1-F334-4417-8C1B-084793E99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57352" y="4880887"/>
              <a:ext cx="178000" cy="171267"/>
            </a:xfrm>
            <a:prstGeom prst="rect">
              <a:avLst/>
            </a:prstGeom>
          </p:spPr>
        </p:pic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D4EF8D6D-4454-44B8-9B4D-2B96DC1C7DFE}"/>
                </a:ext>
              </a:extLst>
            </p:cNvPr>
            <p:cNvCxnSpPr>
              <a:cxnSpLocks/>
              <a:stCxn id="248" idx="0"/>
            </p:cNvCxnSpPr>
            <p:nvPr/>
          </p:nvCxnSpPr>
          <p:spPr>
            <a:xfrm flipV="1">
              <a:off x="2200262" y="5018787"/>
              <a:ext cx="970532" cy="1214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2FCB06EE-B957-49C6-B416-F36F7B7D331D}"/>
                </a:ext>
              </a:extLst>
            </p:cNvPr>
            <p:cNvCxnSpPr>
              <a:cxnSpLocks/>
              <a:stCxn id="249" idx="0"/>
              <a:endCxn id="154" idx="2"/>
            </p:cNvCxnSpPr>
            <p:nvPr/>
          </p:nvCxnSpPr>
          <p:spPr>
            <a:xfrm flipV="1">
              <a:off x="2432389" y="5042445"/>
              <a:ext cx="785246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D76D5991-B96E-425C-BB72-266105BC29E0}"/>
                </a:ext>
              </a:extLst>
            </p:cNvPr>
            <p:cNvCxnSpPr>
              <a:cxnSpLocks/>
              <a:stCxn id="250" idx="0"/>
              <a:endCxn id="154" idx="2"/>
            </p:cNvCxnSpPr>
            <p:nvPr/>
          </p:nvCxnSpPr>
          <p:spPr>
            <a:xfrm flipV="1">
              <a:off x="2664515" y="5042445"/>
              <a:ext cx="553120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6D6F2539-98E7-4C08-9D7C-D0333714770D}"/>
                </a:ext>
              </a:extLst>
            </p:cNvPr>
            <p:cNvCxnSpPr>
              <a:cxnSpLocks/>
              <a:stCxn id="256" idx="0"/>
              <a:endCxn id="155" idx="2"/>
            </p:cNvCxnSpPr>
            <p:nvPr/>
          </p:nvCxnSpPr>
          <p:spPr>
            <a:xfrm flipH="1" flipV="1">
              <a:off x="3647320" y="5040252"/>
              <a:ext cx="274039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0AE23B46-D240-4884-B9CD-DDFC511338BF}"/>
                </a:ext>
              </a:extLst>
            </p:cNvPr>
            <p:cNvCxnSpPr>
              <a:cxnSpLocks/>
              <a:stCxn id="256" idx="0"/>
            </p:cNvCxnSpPr>
            <p:nvPr/>
          </p:nvCxnSpPr>
          <p:spPr>
            <a:xfrm flipV="1">
              <a:off x="3921359" y="5036566"/>
              <a:ext cx="190063" cy="11966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16AB0AFE-5A34-49C2-96AE-1D917FB3E7E8}"/>
                </a:ext>
              </a:extLst>
            </p:cNvPr>
            <p:cNvCxnSpPr>
              <a:cxnSpLocks/>
              <a:stCxn id="256" idx="7"/>
              <a:endCxn id="158" idx="2"/>
            </p:cNvCxnSpPr>
            <p:nvPr/>
          </p:nvCxnSpPr>
          <p:spPr>
            <a:xfrm flipV="1">
              <a:off x="3980724" y="5052154"/>
              <a:ext cx="965628" cy="120472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981442EC-AE0A-4F7F-B12B-BAA0458BA466}"/>
                </a:ext>
              </a:extLst>
            </p:cNvPr>
            <p:cNvCxnSpPr>
              <a:cxnSpLocks/>
              <a:stCxn id="248" idx="0"/>
              <a:endCxn id="155" idx="2"/>
            </p:cNvCxnSpPr>
            <p:nvPr/>
          </p:nvCxnSpPr>
          <p:spPr>
            <a:xfrm flipV="1">
              <a:off x="2200262" y="5040252"/>
              <a:ext cx="1447058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810938A-6901-4917-9D67-902167C1494D}"/>
                </a:ext>
              </a:extLst>
            </p:cNvPr>
            <p:cNvCxnSpPr>
              <a:cxnSpLocks/>
              <a:stCxn id="249" idx="0"/>
              <a:endCxn id="155" idx="2"/>
            </p:cNvCxnSpPr>
            <p:nvPr/>
          </p:nvCxnSpPr>
          <p:spPr>
            <a:xfrm flipV="1">
              <a:off x="2432389" y="5040252"/>
              <a:ext cx="1214931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515D3693-48FC-4EE1-9100-6BD428E3D9F5}"/>
                </a:ext>
              </a:extLst>
            </p:cNvPr>
            <p:cNvCxnSpPr>
              <a:cxnSpLocks/>
              <a:stCxn id="248" idx="7"/>
              <a:endCxn id="155" idx="2"/>
            </p:cNvCxnSpPr>
            <p:nvPr/>
          </p:nvCxnSpPr>
          <p:spPr>
            <a:xfrm flipV="1">
              <a:off x="2259627" y="5040252"/>
              <a:ext cx="1387693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270CD7B2-4800-40A4-8A5C-71B1563087A3}"/>
                </a:ext>
              </a:extLst>
            </p:cNvPr>
            <p:cNvCxnSpPr>
              <a:cxnSpLocks/>
              <a:stCxn id="248" idx="7"/>
            </p:cNvCxnSpPr>
            <p:nvPr/>
          </p:nvCxnSpPr>
          <p:spPr>
            <a:xfrm flipV="1">
              <a:off x="2259627" y="5034302"/>
              <a:ext cx="1798710" cy="122257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64A3BBE8-7A88-4615-9EC9-441D7307319F}"/>
                </a:ext>
              </a:extLst>
            </p:cNvPr>
            <p:cNvCxnSpPr>
              <a:cxnSpLocks/>
              <a:stCxn id="248" idx="7"/>
            </p:cNvCxnSpPr>
            <p:nvPr/>
          </p:nvCxnSpPr>
          <p:spPr>
            <a:xfrm flipV="1">
              <a:off x="2259627" y="5018400"/>
              <a:ext cx="2208996" cy="123847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0" name="Straight Arrow Connector 169">
              <a:extLst>
                <a:ext uri="{FF2B5EF4-FFF2-40B4-BE49-F238E27FC236}">
                  <a16:creationId xmlns:a16="http://schemas.microsoft.com/office/drawing/2014/main" id="{8A7E9B1B-50B2-4FE8-919F-5864EEC83662}"/>
                </a:ext>
              </a:extLst>
            </p:cNvPr>
            <p:cNvCxnSpPr>
              <a:cxnSpLocks/>
              <a:stCxn id="248" idx="7"/>
            </p:cNvCxnSpPr>
            <p:nvPr/>
          </p:nvCxnSpPr>
          <p:spPr>
            <a:xfrm flipV="1">
              <a:off x="2259627" y="5022351"/>
              <a:ext cx="2648320" cy="123452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Straight Arrow Connector 170">
              <a:extLst>
                <a:ext uri="{FF2B5EF4-FFF2-40B4-BE49-F238E27FC236}">
                  <a16:creationId xmlns:a16="http://schemas.microsoft.com/office/drawing/2014/main" id="{27B1484D-8D30-4C55-B50E-D000BD5E055F}"/>
                </a:ext>
              </a:extLst>
            </p:cNvPr>
            <p:cNvCxnSpPr>
              <a:cxnSpLocks/>
              <a:stCxn id="263" idx="1"/>
              <a:endCxn id="155" idx="2"/>
            </p:cNvCxnSpPr>
            <p:nvPr/>
          </p:nvCxnSpPr>
          <p:spPr>
            <a:xfrm flipH="1" flipV="1">
              <a:off x="3647320" y="5040252"/>
              <a:ext cx="1685014" cy="12166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2" name="Straight Arrow Connector 171">
              <a:extLst>
                <a:ext uri="{FF2B5EF4-FFF2-40B4-BE49-F238E27FC236}">
                  <a16:creationId xmlns:a16="http://schemas.microsoft.com/office/drawing/2014/main" id="{3982AEA6-942E-4317-88EC-8D677048825C}"/>
                </a:ext>
              </a:extLst>
            </p:cNvPr>
            <p:cNvCxnSpPr>
              <a:cxnSpLocks/>
              <a:stCxn id="263" idx="1"/>
              <a:endCxn id="156" idx="2"/>
            </p:cNvCxnSpPr>
            <p:nvPr/>
          </p:nvCxnSpPr>
          <p:spPr>
            <a:xfrm flipH="1" flipV="1">
              <a:off x="4086983" y="5054348"/>
              <a:ext cx="1245352" cy="120253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Arrow Connector 172">
              <a:extLst>
                <a:ext uri="{FF2B5EF4-FFF2-40B4-BE49-F238E27FC236}">
                  <a16:creationId xmlns:a16="http://schemas.microsoft.com/office/drawing/2014/main" id="{557DC1B7-B93C-4FD9-9D96-FB5160B0B15A}"/>
                </a:ext>
              </a:extLst>
            </p:cNvPr>
            <p:cNvCxnSpPr>
              <a:cxnSpLocks/>
              <a:stCxn id="263" idx="0"/>
              <a:endCxn id="158" idx="2"/>
            </p:cNvCxnSpPr>
            <p:nvPr/>
          </p:nvCxnSpPr>
          <p:spPr>
            <a:xfrm flipH="1" flipV="1">
              <a:off x="4946352" y="5052154"/>
              <a:ext cx="445347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A5AC89CD-3BDE-4262-BA4C-70618559496B}"/>
                </a:ext>
              </a:extLst>
            </p:cNvPr>
            <p:cNvCxnSpPr>
              <a:cxnSpLocks/>
              <a:stCxn id="263" idx="1"/>
              <a:endCxn id="154" idx="2"/>
            </p:cNvCxnSpPr>
            <p:nvPr/>
          </p:nvCxnSpPr>
          <p:spPr>
            <a:xfrm flipH="1" flipV="1">
              <a:off x="3217635" y="5042445"/>
              <a:ext cx="2114699" cy="121443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5886C279-A512-4930-8D04-DC5F1B42934D}"/>
                </a:ext>
              </a:extLst>
            </p:cNvPr>
            <p:cNvCxnSpPr>
              <a:cxnSpLocks/>
              <a:stCxn id="264" idx="0"/>
              <a:endCxn id="155" idx="2"/>
            </p:cNvCxnSpPr>
            <p:nvPr/>
          </p:nvCxnSpPr>
          <p:spPr>
            <a:xfrm flipH="1" flipV="1">
              <a:off x="3647320" y="5040252"/>
              <a:ext cx="1987052" cy="119296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EFFEABA9-CF36-4593-98E9-AFC9557CD639}"/>
                </a:ext>
              </a:extLst>
            </p:cNvPr>
            <p:cNvCxnSpPr>
              <a:cxnSpLocks/>
              <a:stCxn id="264" idx="0"/>
              <a:endCxn id="156" idx="2"/>
            </p:cNvCxnSpPr>
            <p:nvPr/>
          </p:nvCxnSpPr>
          <p:spPr>
            <a:xfrm flipH="1" flipV="1">
              <a:off x="4086983" y="5054348"/>
              <a:ext cx="1547390" cy="117887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B034E769-E915-4977-A54E-0843F8E57503}"/>
                </a:ext>
              </a:extLst>
            </p:cNvPr>
            <p:cNvCxnSpPr>
              <a:cxnSpLocks/>
              <a:stCxn id="264" idx="0"/>
              <a:endCxn id="157" idx="2"/>
            </p:cNvCxnSpPr>
            <p:nvPr/>
          </p:nvCxnSpPr>
          <p:spPr>
            <a:xfrm flipH="1" flipV="1">
              <a:off x="4516667" y="5054347"/>
              <a:ext cx="1117705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4AA4D91-6E29-4ADE-9CEE-722E409A1C10}"/>
                </a:ext>
              </a:extLst>
            </p:cNvPr>
            <p:cNvCxnSpPr>
              <a:cxnSpLocks/>
              <a:stCxn id="264" idx="0"/>
              <a:endCxn id="158" idx="2"/>
            </p:cNvCxnSpPr>
            <p:nvPr/>
          </p:nvCxnSpPr>
          <p:spPr>
            <a:xfrm flipH="1" flipV="1">
              <a:off x="4946352" y="5052154"/>
              <a:ext cx="688020" cy="118106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782A230-8FCE-4748-B772-81042E2B0209}"/>
                </a:ext>
              </a:extLst>
            </p:cNvPr>
            <p:cNvCxnSpPr>
              <a:cxnSpLocks/>
              <a:stCxn id="256" idx="0"/>
              <a:endCxn id="154" idx="2"/>
            </p:cNvCxnSpPr>
            <p:nvPr/>
          </p:nvCxnSpPr>
          <p:spPr>
            <a:xfrm flipH="1" flipV="1">
              <a:off x="3217635" y="5042445"/>
              <a:ext cx="703724" cy="119077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7F18684C-A080-4EC7-9EA9-EFC9D264B005}"/>
                </a:ext>
              </a:extLst>
            </p:cNvPr>
            <p:cNvCxnSpPr>
              <a:cxnSpLocks/>
              <a:stCxn id="256" idx="0"/>
              <a:endCxn id="157" idx="2"/>
            </p:cNvCxnSpPr>
            <p:nvPr/>
          </p:nvCxnSpPr>
          <p:spPr>
            <a:xfrm flipV="1">
              <a:off x="3921359" y="5054347"/>
              <a:ext cx="595309" cy="117887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3177D5A8-B0A0-4F89-98FA-257D26AB0FFC}"/>
                </a:ext>
              </a:extLst>
            </p:cNvPr>
            <p:cNvCxnSpPr>
              <a:cxnSpLocks/>
              <a:stCxn id="263" idx="1"/>
              <a:endCxn id="157" idx="2"/>
            </p:cNvCxnSpPr>
            <p:nvPr/>
          </p:nvCxnSpPr>
          <p:spPr>
            <a:xfrm flipH="1" flipV="1">
              <a:off x="4516667" y="5054347"/>
              <a:ext cx="815667" cy="1202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82" name="Picture 181">
              <a:extLst>
                <a:ext uri="{FF2B5EF4-FFF2-40B4-BE49-F238E27FC236}">
                  <a16:creationId xmlns:a16="http://schemas.microsoft.com/office/drawing/2014/main" id="{B1A108EB-9D0D-431C-A1BF-EC514F93D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98951" y="4564158"/>
              <a:ext cx="186801" cy="179735"/>
            </a:xfrm>
            <a:prstGeom prst="rect">
              <a:avLst/>
            </a:prstGeom>
          </p:spPr>
        </p:pic>
        <p:pic>
          <p:nvPicPr>
            <p:cNvPr id="183" name="Picture 182">
              <a:extLst>
                <a:ext uri="{FF2B5EF4-FFF2-40B4-BE49-F238E27FC236}">
                  <a16:creationId xmlns:a16="http://schemas.microsoft.com/office/drawing/2014/main" id="{EABC917C-AF95-4FDA-AEF5-E314C6CEE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6185" y="4562014"/>
              <a:ext cx="178000" cy="171267"/>
            </a:xfrm>
            <a:prstGeom prst="rect">
              <a:avLst/>
            </a:prstGeom>
          </p:spPr>
        </p:pic>
        <p:pic>
          <p:nvPicPr>
            <p:cNvPr id="184" name="Picture 183">
              <a:extLst>
                <a:ext uri="{FF2B5EF4-FFF2-40B4-BE49-F238E27FC236}">
                  <a16:creationId xmlns:a16="http://schemas.microsoft.com/office/drawing/2014/main" id="{7F0F0520-02A6-4B53-9ED9-3C5988F6E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9497" y="4562014"/>
              <a:ext cx="178000" cy="171267"/>
            </a:xfrm>
            <a:prstGeom prst="rect">
              <a:avLst/>
            </a:prstGeom>
          </p:spPr>
        </p:pic>
        <p:pic>
          <p:nvPicPr>
            <p:cNvPr id="185" name="Picture 184">
              <a:extLst>
                <a:ext uri="{FF2B5EF4-FFF2-40B4-BE49-F238E27FC236}">
                  <a16:creationId xmlns:a16="http://schemas.microsoft.com/office/drawing/2014/main" id="{8E5E5971-CF24-4A6F-8134-89267E5667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000390" y="4569808"/>
              <a:ext cx="178000" cy="164806"/>
            </a:xfrm>
            <a:prstGeom prst="rect">
              <a:avLst/>
            </a:prstGeom>
          </p:spPr>
        </p:pic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3F788D5E-D876-41F2-82F8-8CFB7366D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33488" y="4569254"/>
              <a:ext cx="178000" cy="171267"/>
            </a:xfrm>
            <a:prstGeom prst="rect">
              <a:avLst/>
            </a:prstGeom>
          </p:spPr>
        </p:pic>
        <p:pic>
          <p:nvPicPr>
            <p:cNvPr id="187" name="Picture 186">
              <a:extLst>
                <a:ext uri="{FF2B5EF4-FFF2-40B4-BE49-F238E27FC236}">
                  <a16:creationId xmlns:a16="http://schemas.microsoft.com/office/drawing/2014/main" id="{6C90D0CC-1E94-4FC6-AA75-6834DBB7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39563" y="4569254"/>
              <a:ext cx="178000" cy="171267"/>
            </a:xfrm>
            <a:prstGeom prst="rect">
              <a:avLst/>
            </a:prstGeom>
          </p:spPr>
        </p:pic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76C47E93-2E76-477E-9256-19F90BCB699F}"/>
                </a:ext>
              </a:extLst>
            </p:cNvPr>
            <p:cNvCxnSpPr>
              <a:cxnSpLocks/>
              <a:stCxn id="145" idx="0"/>
              <a:endCxn id="182" idx="2"/>
            </p:cNvCxnSpPr>
            <p:nvPr/>
          </p:nvCxnSpPr>
          <p:spPr>
            <a:xfrm flipV="1">
              <a:off x="2787950" y="4743893"/>
              <a:ext cx="4401" cy="127286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E09139EA-7FCA-4398-A6A0-A41BD8C21E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21136" y="4732184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9019AA19-93DA-4A1E-8F16-43465373D9E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648735" y="4727098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B4275B7F-D027-4362-914A-739514D02002}"/>
                </a:ext>
              </a:extLst>
            </p:cNvPr>
            <p:cNvCxnSpPr>
              <a:cxnSpLocks/>
              <a:stCxn id="156" idx="0"/>
            </p:cNvCxnSpPr>
            <p:nvPr/>
          </p:nvCxnSpPr>
          <p:spPr>
            <a:xfrm flipV="1">
              <a:off x="4086983" y="4736157"/>
              <a:ext cx="2408" cy="146924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468CA536-4FAE-4370-8C1D-D5B07A00F99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521991" y="4741406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5BE8B0E2-E6E5-4EBF-B750-7D72491CFD3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936983" y="4740743"/>
              <a:ext cx="992" cy="14256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Arrow Connector 193">
              <a:extLst>
                <a:ext uri="{FF2B5EF4-FFF2-40B4-BE49-F238E27FC236}">
                  <a16:creationId xmlns:a16="http://schemas.microsoft.com/office/drawing/2014/main" id="{F11E4B13-C31C-4A88-8DE4-4902147D9F25}"/>
                </a:ext>
              </a:extLst>
            </p:cNvPr>
            <p:cNvCxnSpPr>
              <a:cxnSpLocks/>
              <a:stCxn id="183" idx="0"/>
              <a:endCxn id="242" idx="2"/>
            </p:cNvCxnSpPr>
            <p:nvPr/>
          </p:nvCxnSpPr>
          <p:spPr>
            <a:xfrm flipV="1">
              <a:off x="3215185" y="3207859"/>
              <a:ext cx="341211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Arrow Connector 194">
              <a:extLst>
                <a:ext uri="{FF2B5EF4-FFF2-40B4-BE49-F238E27FC236}">
                  <a16:creationId xmlns:a16="http://schemas.microsoft.com/office/drawing/2014/main" id="{DE823F25-1459-4A94-9B5C-1EDEF7C02108}"/>
                </a:ext>
              </a:extLst>
            </p:cNvPr>
            <p:cNvCxnSpPr>
              <a:cxnSpLocks/>
              <a:stCxn id="185" idx="0"/>
              <a:endCxn id="245" idx="2"/>
            </p:cNvCxnSpPr>
            <p:nvPr/>
          </p:nvCxnSpPr>
          <p:spPr>
            <a:xfrm flipH="1" flipV="1">
              <a:off x="3141180" y="320785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6D511883-AF4E-443F-84D5-7FD91F0362B6}"/>
                </a:ext>
              </a:extLst>
            </p:cNvPr>
            <p:cNvCxnSpPr>
              <a:cxnSpLocks/>
              <a:stCxn id="186" idx="0"/>
              <a:endCxn id="245" idx="2"/>
            </p:cNvCxnSpPr>
            <p:nvPr/>
          </p:nvCxnSpPr>
          <p:spPr>
            <a:xfrm flipH="1" flipV="1">
              <a:off x="3141180" y="320785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Straight Arrow Connector 196">
              <a:extLst>
                <a:ext uri="{FF2B5EF4-FFF2-40B4-BE49-F238E27FC236}">
                  <a16:creationId xmlns:a16="http://schemas.microsoft.com/office/drawing/2014/main" id="{96C1355B-F69B-47A2-AE4D-9B0EBD8727E7}"/>
                </a:ext>
              </a:extLst>
            </p:cNvPr>
            <p:cNvCxnSpPr>
              <a:cxnSpLocks/>
              <a:stCxn id="182" idx="0"/>
              <a:endCxn id="245" idx="2"/>
            </p:cNvCxnSpPr>
            <p:nvPr/>
          </p:nvCxnSpPr>
          <p:spPr>
            <a:xfrm flipV="1">
              <a:off x="2792351" y="3207859"/>
              <a:ext cx="348828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Straight Arrow Connector 197">
              <a:extLst>
                <a:ext uri="{FF2B5EF4-FFF2-40B4-BE49-F238E27FC236}">
                  <a16:creationId xmlns:a16="http://schemas.microsoft.com/office/drawing/2014/main" id="{E0813117-F584-47D9-8F33-75D062BCACEC}"/>
                </a:ext>
              </a:extLst>
            </p:cNvPr>
            <p:cNvCxnSpPr>
              <a:cxnSpLocks/>
              <a:stCxn id="187" idx="0"/>
              <a:endCxn id="245" idx="2"/>
            </p:cNvCxnSpPr>
            <p:nvPr/>
          </p:nvCxnSpPr>
          <p:spPr>
            <a:xfrm flipH="1" flipV="1">
              <a:off x="3141180" y="3207859"/>
              <a:ext cx="1787383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38737FF3-835E-45EE-AE59-C5112FA761A3}"/>
                </a:ext>
              </a:extLst>
            </p:cNvPr>
            <p:cNvCxnSpPr>
              <a:cxnSpLocks/>
              <a:stCxn id="183" idx="0"/>
              <a:endCxn id="245" idx="2"/>
            </p:cNvCxnSpPr>
            <p:nvPr/>
          </p:nvCxnSpPr>
          <p:spPr>
            <a:xfrm flipH="1" flipV="1">
              <a:off x="3141180" y="3207859"/>
              <a:ext cx="74006" cy="135415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D882A86E-07B2-4C0D-9A45-9992A6BB1587}"/>
                </a:ext>
              </a:extLst>
            </p:cNvPr>
            <p:cNvGrpSpPr/>
            <p:nvPr/>
          </p:nvGrpSpPr>
          <p:grpSpPr>
            <a:xfrm>
              <a:off x="3050727" y="2681068"/>
              <a:ext cx="179453" cy="526791"/>
              <a:chOff x="4485919" y="1739760"/>
              <a:chExt cx="208974" cy="600064"/>
            </a:xfrm>
          </p:grpSpPr>
          <p:pic>
            <p:nvPicPr>
              <p:cNvPr id="245" name="Picture 244">
                <a:extLst>
                  <a:ext uri="{FF2B5EF4-FFF2-40B4-BE49-F238E27FC236}">
                    <a16:creationId xmlns:a16="http://schemas.microsoft.com/office/drawing/2014/main" id="{948D569E-C457-485A-A68D-63A53A97D5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6" name="Picture 245">
                <a:extLst>
                  <a:ext uri="{FF2B5EF4-FFF2-40B4-BE49-F238E27FC236}">
                    <a16:creationId xmlns:a16="http://schemas.microsoft.com/office/drawing/2014/main" id="{7B2D0A81-3B2B-4D31-BA41-F01B4DD1A0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3A67302F-64D5-4A90-A222-6D3E81253C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1" name="Group 200">
              <a:extLst>
                <a:ext uri="{FF2B5EF4-FFF2-40B4-BE49-F238E27FC236}">
                  <a16:creationId xmlns:a16="http://schemas.microsoft.com/office/drawing/2014/main" id="{500F2701-2E6D-4BB1-BE79-E36A8E13118E}"/>
                </a:ext>
              </a:extLst>
            </p:cNvPr>
            <p:cNvGrpSpPr/>
            <p:nvPr/>
          </p:nvGrpSpPr>
          <p:grpSpPr>
            <a:xfrm>
              <a:off x="3465944" y="2681068"/>
              <a:ext cx="179453" cy="526791"/>
              <a:chOff x="4485919" y="1739760"/>
              <a:chExt cx="208974" cy="600064"/>
            </a:xfrm>
          </p:grpSpPr>
          <p:pic>
            <p:nvPicPr>
              <p:cNvPr id="242" name="Picture 241">
                <a:extLst>
                  <a:ext uri="{FF2B5EF4-FFF2-40B4-BE49-F238E27FC236}">
                    <a16:creationId xmlns:a16="http://schemas.microsoft.com/office/drawing/2014/main" id="{36484F43-DDD2-4A1D-9D4F-2BE9A7A1D9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3" name="Picture 242">
                <a:extLst>
                  <a:ext uri="{FF2B5EF4-FFF2-40B4-BE49-F238E27FC236}">
                    <a16:creationId xmlns:a16="http://schemas.microsoft.com/office/drawing/2014/main" id="{7A770F2D-5DA1-4F84-A467-17D9031727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FA729A52-FC86-4D4D-8E9C-835BC6A644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2" name="Group 201">
              <a:extLst>
                <a:ext uri="{FF2B5EF4-FFF2-40B4-BE49-F238E27FC236}">
                  <a16:creationId xmlns:a16="http://schemas.microsoft.com/office/drawing/2014/main" id="{2F173823-F3F4-44F1-85B6-83392EB69A67}"/>
                </a:ext>
              </a:extLst>
            </p:cNvPr>
            <p:cNvGrpSpPr/>
            <p:nvPr/>
          </p:nvGrpSpPr>
          <p:grpSpPr>
            <a:xfrm>
              <a:off x="3875268" y="2678094"/>
              <a:ext cx="179453" cy="526791"/>
              <a:chOff x="4485919" y="1739760"/>
              <a:chExt cx="208974" cy="600064"/>
            </a:xfrm>
          </p:grpSpPr>
          <p:pic>
            <p:nvPicPr>
              <p:cNvPr id="239" name="Picture 238">
                <a:extLst>
                  <a:ext uri="{FF2B5EF4-FFF2-40B4-BE49-F238E27FC236}">
                    <a16:creationId xmlns:a16="http://schemas.microsoft.com/office/drawing/2014/main" id="{C3DA2946-F055-4000-B357-C4197307B7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40" name="Picture 239">
                <a:extLst>
                  <a:ext uri="{FF2B5EF4-FFF2-40B4-BE49-F238E27FC236}">
                    <a16:creationId xmlns:a16="http://schemas.microsoft.com/office/drawing/2014/main" id="{FCD92AE2-C1F9-48A1-AB0B-D58847CF6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269D5BFC-FD65-445A-91BC-AC60FB1C25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3" name="Group 202">
              <a:extLst>
                <a:ext uri="{FF2B5EF4-FFF2-40B4-BE49-F238E27FC236}">
                  <a16:creationId xmlns:a16="http://schemas.microsoft.com/office/drawing/2014/main" id="{730EA3C6-3E37-4572-A753-8C9DE42A030E}"/>
                </a:ext>
              </a:extLst>
            </p:cNvPr>
            <p:cNvGrpSpPr/>
            <p:nvPr/>
          </p:nvGrpSpPr>
          <p:grpSpPr>
            <a:xfrm>
              <a:off x="4290485" y="2678094"/>
              <a:ext cx="179453" cy="526791"/>
              <a:chOff x="4485919" y="1739760"/>
              <a:chExt cx="208974" cy="600064"/>
            </a:xfrm>
          </p:grpSpPr>
          <p:pic>
            <p:nvPicPr>
              <p:cNvPr id="236" name="Picture 235">
                <a:extLst>
                  <a:ext uri="{FF2B5EF4-FFF2-40B4-BE49-F238E27FC236}">
                    <a16:creationId xmlns:a16="http://schemas.microsoft.com/office/drawing/2014/main" id="{93813D3E-E2F0-4C48-81D9-F9CFBA301A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7611" y="2144735"/>
                <a:ext cx="207282" cy="195089"/>
              </a:xfrm>
              <a:prstGeom prst="rect">
                <a:avLst/>
              </a:prstGeom>
            </p:spPr>
          </p:pic>
          <p:pic>
            <p:nvPicPr>
              <p:cNvPr id="237" name="Picture 236">
                <a:extLst>
                  <a:ext uri="{FF2B5EF4-FFF2-40B4-BE49-F238E27FC236}">
                    <a16:creationId xmlns:a16="http://schemas.microsoft.com/office/drawing/2014/main" id="{DC16806D-E2F3-45FF-AA02-EEE51E8B5E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485919" y="1739760"/>
                <a:ext cx="207282" cy="195089"/>
              </a:xfrm>
              <a:prstGeom prst="rect">
                <a:avLst/>
              </a:prstGeom>
            </p:spPr>
          </p:pic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8EF650E1-5266-4869-A517-1F2778CFB6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7868" y="1931461"/>
                <a:ext cx="1692" cy="209886"/>
              </a:xfrm>
              <a:prstGeom prst="line">
                <a:avLst/>
              </a:pr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DF96D861-73D7-4712-9978-921FE4F3DB64}"/>
                </a:ext>
              </a:extLst>
            </p:cNvPr>
            <p:cNvCxnSpPr>
              <a:cxnSpLocks/>
              <a:stCxn id="182" idx="0"/>
              <a:endCxn id="242" idx="2"/>
            </p:cNvCxnSpPr>
            <p:nvPr/>
          </p:nvCxnSpPr>
          <p:spPr>
            <a:xfrm flipV="1">
              <a:off x="2792351" y="3207859"/>
              <a:ext cx="764045" cy="13562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>
              <a:extLst>
                <a:ext uri="{FF2B5EF4-FFF2-40B4-BE49-F238E27FC236}">
                  <a16:creationId xmlns:a16="http://schemas.microsoft.com/office/drawing/2014/main" id="{C517D1D6-C941-440D-BFFD-2AD23ADA2144}"/>
                </a:ext>
              </a:extLst>
            </p:cNvPr>
            <p:cNvCxnSpPr>
              <a:cxnSpLocks/>
              <a:stCxn id="182" idx="0"/>
              <a:endCxn id="239" idx="2"/>
            </p:cNvCxnSpPr>
            <p:nvPr/>
          </p:nvCxnSpPr>
          <p:spPr>
            <a:xfrm flipV="1">
              <a:off x="2792351" y="3204885"/>
              <a:ext cx="1173369" cy="135927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6" name="Straight Arrow Connector 205">
              <a:extLst>
                <a:ext uri="{FF2B5EF4-FFF2-40B4-BE49-F238E27FC236}">
                  <a16:creationId xmlns:a16="http://schemas.microsoft.com/office/drawing/2014/main" id="{7284C057-387F-407C-8B69-06A750813FE3}"/>
                </a:ext>
              </a:extLst>
            </p:cNvPr>
            <p:cNvCxnSpPr>
              <a:cxnSpLocks/>
              <a:stCxn id="182" idx="0"/>
            </p:cNvCxnSpPr>
            <p:nvPr/>
          </p:nvCxnSpPr>
          <p:spPr>
            <a:xfrm flipV="1">
              <a:off x="2792351" y="3186875"/>
              <a:ext cx="1557087" cy="137728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1678E222-DBE8-4CCD-B3F8-F2F447EB2E70}"/>
                </a:ext>
              </a:extLst>
            </p:cNvPr>
            <p:cNvCxnSpPr>
              <a:cxnSpLocks/>
              <a:stCxn id="183" idx="0"/>
              <a:endCxn id="239" idx="2"/>
            </p:cNvCxnSpPr>
            <p:nvPr/>
          </p:nvCxnSpPr>
          <p:spPr>
            <a:xfrm flipV="1">
              <a:off x="3215185" y="320488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8" name="Straight Arrow Connector 207">
              <a:extLst>
                <a:ext uri="{FF2B5EF4-FFF2-40B4-BE49-F238E27FC236}">
                  <a16:creationId xmlns:a16="http://schemas.microsoft.com/office/drawing/2014/main" id="{CE159188-6A27-4AAD-87E6-687CBE2F15D5}"/>
                </a:ext>
              </a:extLst>
            </p:cNvPr>
            <p:cNvCxnSpPr>
              <a:cxnSpLocks/>
              <a:stCxn id="183" idx="0"/>
              <a:endCxn id="236" idx="2"/>
            </p:cNvCxnSpPr>
            <p:nvPr/>
          </p:nvCxnSpPr>
          <p:spPr>
            <a:xfrm flipV="1">
              <a:off x="3215185" y="3204885"/>
              <a:ext cx="1165752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27CC568D-4922-4B25-A161-857CCCAC5E11}"/>
                </a:ext>
              </a:extLst>
            </p:cNvPr>
            <p:cNvCxnSpPr>
              <a:cxnSpLocks/>
              <a:endCxn id="242" idx="2"/>
            </p:cNvCxnSpPr>
            <p:nvPr/>
          </p:nvCxnSpPr>
          <p:spPr>
            <a:xfrm flipH="1" flipV="1">
              <a:off x="3556397" y="3207859"/>
              <a:ext cx="115201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F3278FC7-C1C1-4B40-BEEE-D787E4F12C56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948210" cy="1361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>
              <a:extLst>
                <a:ext uri="{FF2B5EF4-FFF2-40B4-BE49-F238E27FC236}">
                  <a16:creationId xmlns:a16="http://schemas.microsoft.com/office/drawing/2014/main" id="{B8BC476B-C1CE-4EDE-83CF-8BE7685E8E4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97591" y="3222099"/>
              <a:ext cx="1381308" cy="1361395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9ED5E20C-18D4-4A51-B74D-4EFAD07826C0}"/>
                </a:ext>
              </a:extLst>
            </p:cNvPr>
            <p:cNvCxnSpPr>
              <a:cxnSpLocks/>
              <a:endCxn id="245" idx="2"/>
            </p:cNvCxnSpPr>
            <p:nvPr/>
          </p:nvCxnSpPr>
          <p:spPr>
            <a:xfrm flipH="1" flipV="1">
              <a:off x="3141180" y="3207859"/>
              <a:ext cx="530417" cy="13683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7A09B608-747D-43F0-A453-2CEEC80E5D8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71596" y="3219125"/>
              <a:ext cx="750536" cy="135712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27880B71-3073-494C-BEA4-A67FEABBCEC2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V="1">
              <a:off x="3671596" y="3204885"/>
              <a:ext cx="294124" cy="137137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5" name="Straight Arrow Connector 214">
              <a:extLst>
                <a:ext uri="{FF2B5EF4-FFF2-40B4-BE49-F238E27FC236}">
                  <a16:creationId xmlns:a16="http://schemas.microsoft.com/office/drawing/2014/main" id="{E728DC62-16CA-40D3-9BB5-2EACC024ECC9}"/>
                </a:ext>
              </a:extLst>
            </p:cNvPr>
            <p:cNvCxnSpPr>
              <a:cxnSpLocks/>
              <a:stCxn id="187" idx="0"/>
              <a:endCxn id="236" idx="2"/>
            </p:cNvCxnSpPr>
            <p:nvPr/>
          </p:nvCxnSpPr>
          <p:spPr>
            <a:xfrm flipH="1" flipV="1">
              <a:off x="4380938" y="3204885"/>
              <a:ext cx="547625" cy="136436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Straight Arrow Connector 215">
              <a:extLst>
                <a:ext uri="{FF2B5EF4-FFF2-40B4-BE49-F238E27FC236}">
                  <a16:creationId xmlns:a16="http://schemas.microsoft.com/office/drawing/2014/main" id="{70FCCA84-2CD4-4585-8E00-167D03C9E07D}"/>
                </a:ext>
              </a:extLst>
            </p:cNvPr>
            <p:cNvCxnSpPr>
              <a:cxnSpLocks/>
              <a:endCxn id="239" idx="2"/>
            </p:cNvCxnSpPr>
            <p:nvPr/>
          </p:nvCxnSpPr>
          <p:spPr>
            <a:xfrm flipH="1" flipV="1">
              <a:off x="3965721" y="3204885"/>
              <a:ext cx="962843" cy="130959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>
              <a:extLst>
                <a:ext uri="{FF2B5EF4-FFF2-40B4-BE49-F238E27FC236}">
                  <a16:creationId xmlns:a16="http://schemas.microsoft.com/office/drawing/2014/main" id="{E19ACEEB-59D5-4A8B-934B-A14310907186}"/>
                </a:ext>
              </a:extLst>
            </p:cNvPr>
            <p:cNvCxnSpPr>
              <a:cxnSpLocks/>
              <a:stCxn id="185" idx="0"/>
              <a:endCxn id="236" idx="2"/>
            </p:cNvCxnSpPr>
            <p:nvPr/>
          </p:nvCxnSpPr>
          <p:spPr>
            <a:xfrm flipV="1">
              <a:off x="4089390" y="3204885"/>
              <a:ext cx="291548" cy="13649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682E7852-2F8C-4B6D-A3DD-EE6CD82E760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279516" y="2016528"/>
              <a:ext cx="671878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E7082832-9889-48E9-AD3C-E8F35C6422A5}"/>
                </a:ext>
              </a:extLst>
            </p:cNvPr>
            <p:cNvCxnSpPr>
              <a:cxnSpLocks/>
              <a:stCxn id="237" idx="0"/>
              <a:endCxn id="222" idx="2"/>
            </p:cNvCxnSpPr>
            <p:nvPr/>
          </p:nvCxnSpPr>
          <p:spPr>
            <a:xfrm flipH="1" flipV="1">
              <a:off x="3292390" y="2020674"/>
              <a:ext cx="1087095" cy="65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26402329-00B6-4F1C-A14F-E87F6926EBA0}"/>
                </a:ext>
              </a:extLst>
            </p:cNvPr>
            <p:cNvCxnSpPr>
              <a:cxnSpLocks/>
              <a:stCxn id="246" idx="0"/>
            </p:cNvCxnSpPr>
            <p:nvPr/>
          </p:nvCxnSpPr>
          <p:spPr>
            <a:xfrm flipV="1">
              <a:off x="3139727" y="2035624"/>
              <a:ext cx="158512" cy="64544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437363CE-6227-4DD2-8F95-84BC981FC134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H="1" flipV="1">
              <a:off x="3324971" y="2118484"/>
              <a:ext cx="229973" cy="562584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5B40BFC4-6B34-4C69-BAF8-E8E44B9D8E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98989" y="1840939"/>
              <a:ext cx="186801" cy="179735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67181443-7934-4652-827A-38AA9898FB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04660" y="1845173"/>
              <a:ext cx="186801" cy="179735"/>
            </a:xfrm>
            <a:prstGeom prst="rect">
              <a:avLst/>
            </a:prstGeom>
          </p:spPr>
        </p:pic>
        <p:pic>
          <p:nvPicPr>
            <p:cNvPr id="224" name="Picture 223">
              <a:extLst>
                <a:ext uri="{FF2B5EF4-FFF2-40B4-BE49-F238E27FC236}">
                  <a16:creationId xmlns:a16="http://schemas.microsoft.com/office/drawing/2014/main" id="{DF4781FA-81DD-4014-A95B-79245BDB57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62637" y="1845801"/>
              <a:ext cx="186801" cy="179735"/>
            </a:xfrm>
            <a:prstGeom prst="rect">
              <a:avLst/>
            </a:prstGeom>
          </p:spPr>
        </p:pic>
        <p:cxnSp>
          <p:nvCxnSpPr>
            <p:cNvPr id="225" name="Straight Arrow Connector 224">
              <a:extLst>
                <a:ext uri="{FF2B5EF4-FFF2-40B4-BE49-F238E27FC236}">
                  <a16:creationId xmlns:a16="http://schemas.microsoft.com/office/drawing/2014/main" id="{8B11454B-93DF-4F41-9145-70F4E8F06BE6}"/>
                </a:ext>
              </a:extLst>
            </p:cNvPr>
            <p:cNvCxnSpPr>
              <a:cxnSpLocks/>
              <a:stCxn id="243" idx="0"/>
            </p:cNvCxnSpPr>
            <p:nvPr/>
          </p:nvCxnSpPr>
          <p:spPr>
            <a:xfrm flipV="1">
              <a:off x="3554944" y="2017700"/>
              <a:ext cx="269535" cy="66336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6" name="Straight Arrow Connector 225">
              <a:extLst>
                <a:ext uri="{FF2B5EF4-FFF2-40B4-BE49-F238E27FC236}">
                  <a16:creationId xmlns:a16="http://schemas.microsoft.com/office/drawing/2014/main" id="{9EDC3B18-3E07-4656-BAE0-60D9009D8413}"/>
                </a:ext>
              </a:extLst>
            </p:cNvPr>
            <p:cNvCxnSpPr>
              <a:cxnSpLocks/>
              <a:stCxn id="237" idx="0"/>
              <a:endCxn id="223" idx="3"/>
            </p:cNvCxnSpPr>
            <p:nvPr/>
          </p:nvCxnSpPr>
          <p:spPr>
            <a:xfrm flipH="1" flipV="1">
              <a:off x="3891461" y="1935041"/>
              <a:ext cx="488024" cy="74305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7" name="Straight Arrow Connector 226">
              <a:extLst>
                <a:ext uri="{FF2B5EF4-FFF2-40B4-BE49-F238E27FC236}">
                  <a16:creationId xmlns:a16="http://schemas.microsoft.com/office/drawing/2014/main" id="{1F774CFC-6233-4590-BB8D-6274F1517FAA}"/>
                </a:ext>
              </a:extLst>
            </p:cNvPr>
            <p:cNvCxnSpPr>
              <a:cxnSpLocks/>
              <a:stCxn id="246" idx="0"/>
              <a:endCxn id="223" idx="1"/>
            </p:cNvCxnSpPr>
            <p:nvPr/>
          </p:nvCxnSpPr>
          <p:spPr>
            <a:xfrm flipV="1">
              <a:off x="3139727" y="1935041"/>
              <a:ext cx="564933" cy="74602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2BB7D076-1689-4B06-9691-67549B67EA93}"/>
                </a:ext>
              </a:extLst>
            </p:cNvPr>
            <p:cNvCxnSpPr>
              <a:cxnSpLocks/>
              <a:stCxn id="240" idx="0"/>
            </p:cNvCxnSpPr>
            <p:nvPr/>
          </p:nvCxnSpPr>
          <p:spPr>
            <a:xfrm flipH="1" flipV="1">
              <a:off x="3771008" y="2008578"/>
              <a:ext cx="193260" cy="66951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Straight Arrow Connector 228">
              <a:extLst>
                <a:ext uri="{FF2B5EF4-FFF2-40B4-BE49-F238E27FC236}">
                  <a16:creationId xmlns:a16="http://schemas.microsoft.com/office/drawing/2014/main" id="{6F3077BA-17AF-438E-88EB-1F56D34F52B0}"/>
                </a:ext>
              </a:extLst>
            </p:cNvPr>
            <p:cNvCxnSpPr>
              <a:cxnSpLocks/>
              <a:stCxn id="243" idx="0"/>
              <a:endCxn id="224" idx="2"/>
            </p:cNvCxnSpPr>
            <p:nvPr/>
          </p:nvCxnSpPr>
          <p:spPr>
            <a:xfrm flipV="1">
              <a:off x="3554944" y="2025536"/>
              <a:ext cx="701094" cy="6555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0" name="Straight Arrow Connector 229">
              <a:extLst>
                <a:ext uri="{FF2B5EF4-FFF2-40B4-BE49-F238E27FC236}">
                  <a16:creationId xmlns:a16="http://schemas.microsoft.com/office/drawing/2014/main" id="{4FAD3C28-A177-446A-87BA-8AB47275FE1A}"/>
                </a:ext>
              </a:extLst>
            </p:cNvPr>
            <p:cNvCxnSpPr>
              <a:cxnSpLocks/>
              <a:stCxn id="246" idx="0"/>
              <a:endCxn id="224" idx="1"/>
            </p:cNvCxnSpPr>
            <p:nvPr/>
          </p:nvCxnSpPr>
          <p:spPr>
            <a:xfrm flipV="1">
              <a:off x="3139727" y="1935669"/>
              <a:ext cx="1022910" cy="74539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1" name="Straight Arrow Connector 230">
              <a:extLst>
                <a:ext uri="{FF2B5EF4-FFF2-40B4-BE49-F238E27FC236}">
                  <a16:creationId xmlns:a16="http://schemas.microsoft.com/office/drawing/2014/main" id="{50B7C3A0-C685-4D80-9E44-23EE49F233BC}"/>
                </a:ext>
              </a:extLst>
            </p:cNvPr>
            <p:cNvCxnSpPr>
              <a:cxnSpLocks/>
              <a:stCxn id="240" idx="0"/>
              <a:endCxn id="224" idx="2"/>
            </p:cNvCxnSpPr>
            <p:nvPr/>
          </p:nvCxnSpPr>
          <p:spPr>
            <a:xfrm flipV="1">
              <a:off x="3964268" y="2025536"/>
              <a:ext cx="291770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06C966A4-731A-4AC7-8CCB-40EE4334594E}"/>
                </a:ext>
              </a:extLst>
            </p:cNvPr>
            <p:cNvCxnSpPr>
              <a:cxnSpLocks/>
              <a:stCxn id="237" idx="0"/>
              <a:endCxn id="224" idx="2"/>
            </p:cNvCxnSpPr>
            <p:nvPr/>
          </p:nvCxnSpPr>
          <p:spPr>
            <a:xfrm flipH="1" flipV="1">
              <a:off x="4256038" y="2025536"/>
              <a:ext cx="123447" cy="65255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92E3752-2E82-46E7-BF54-D405A4CAB272}"/>
                    </a:ext>
                  </a:extLst>
                </p:cNvPr>
                <p:cNvSpPr txBox="1"/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3" name="TextBox 232">
                  <a:extLst>
                    <a:ext uri="{FF2B5EF4-FFF2-40B4-BE49-F238E27FC236}">
                      <a16:creationId xmlns:a16="http://schemas.microsoft.com/office/drawing/2014/main" id="{092E3752-2E82-46E7-BF54-D405A4CAB2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4641" y="1468471"/>
                  <a:ext cx="334489" cy="366627"/>
                </a:xfrm>
                <a:prstGeom prst="rect">
                  <a:avLst/>
                </a:prstGeom>
                <a:blipFill>
                  <a:blip r:embed="rId9"/>
                  <a:stretch>
                    <a:fillRect l="-11429" r="-5714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E3B43FD-015E-41C0-AF5F-1E8D952E888F}"/>
                    </a:ext>
                  </a:extLst>
                </p:cNvPr>
                <p:cNvSpPr txBox="1"/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4" name="TextBox 233">
                  <a:extLst>
                    <a:ext uri="{FF2B5EF4-FFF2-40B4-BE49-F238E27FC236}">
                      <a16:creationId xmlns:a16="http://schemas.microsoft.com/office/drawing/2014/main" id="{0E3B43FD-015E-41C0-AF5F-1E8D952E88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53821" y="1483491"/>
                  <a:ext cx="340876" cy="366627"/>
                </a:xfrm>
                <a:prstGeom prst="rect">
                  <a:avLst/>
                </a:prstGeom>
                <a:blipFill>
                  <a:blip r:embed="rId10"/>
                  <a:stretch>
                    <a:fillRect l="-11429" r="-8571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2D5C03B-AFA4-43C2-BEE0-C15C5EC3D3C4}"/>
                    </a:ext>
                  </a:extLst>
                </p:cNvPr>
                <p:cNvSpPr txBox="1"/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5" name="TextBox 234">
                  <a:extLst>
                    <a:ext uri="{FF2B5EF4-FFF2-40B4-BE49-F238E27FC236}">
                      <a16:creationId xmlns:a16="http://schemas.microsoft.com/office/drawing/2014/main" id="{42D5C03B-AFA4-43C2-BEE0-C15C5EC3D3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4672" y="1480067"/>
                  <a:ext cx="340876" cy="366627"/>
                </a:xfrm>
                <a:prstGeom prst="rect">
                  <a:avLst/>
                </a:prstGeom>
                <a:blipFill>
                  <a:blip r:embed="rId11"/>
                  <a:stretch>
                    <a:fillRect l="-11429" r="-8571" b="-8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265" name="Straight Arrow Connector 264">
            <a:extLst>
              <a:ext uri="{FF2B5EF4-FFF2-40B4-BE49-F238E27FC236}">
                <a16:creationId xmlns:a16="http://schemas.microsoft.com/office/drawing/2014/main" id="{C650F6D4-7DAD-442B-872D-C9CCE6438535}"/>
              </a:ext>
            </a:extLst>
          </p:cNvPr>
          <p:cNvCxnSpPr>
            <a:cxnSpLocks/>
          </p:cNvCxnSpPr>
          <p:nvPr/>
        </p:nvCxnSpPr>
        <p:spPr>
          <a:xfrm flipV="1">
            <a:off x="4552672" y="1789926"/>
            <a:ext cx="0" cy="6608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6" name="TextBox 265">
            <a:extLst>
              <a:ext uri="{FF2B5EF4-FFF2-40B4-BE49-F238E27FC236}">
                <a16:creationId xmlns:a16="http://schemas.microsoft.com/office/drawing/2014/main" id="{CCDEE2E6-5C10-4834-B3EC-CC9F061693F6}"/>
              </a:ext>
            </a:extLst>
          </p:cNvPr>
          <p:cNvSpPr txBox="1"/>
          <p:nvPr/>
        </p:nvSpPr>
        <p:spPr>
          <a:xfrm>
            <a:off x="4542690" y="2294751"/>
            <a:ext cx="1848391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Next immediate reward</a:t>
            </a:r>
          </a:p>
        </p:txBody>
      </p:sp>
      <p:sp>
        <p:nvSpPr>
          <p:cNvPr id="267" name="Left Brace 266">
            <a:extLst>
              <a:ext uri="{FF2B5EF4-FFF2-40B4-BE49-F238E27FC236}">
                <a16:creationId xmlns:a16="http://schemas.microsoft.com/office/drawing/2014/main" id="{89084680-929E-4088-8C18-B5DEAC615C11}"/>
              </a:ext>
            </a:extLst>
          </p:cNvPr>
          <p:cNvSpPr/>
          <p:nvPr/>
        </p:nvSpPr>
        <p:spPr>
          <a:xfrm rot="5400000">
            <a:off x="5528597" y="575587"/>
            <a:ext cx="174022" cy="1755913"/>
          </a:xfrm>
          <a:prstGeom prst="lef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2EB3F194-27CA-4E3A-B85E-A06FE2254DE1}"/>
              </a:ext>
            </a:extLst>
          </p:cNvPr>
          <p:cNvSpPr txBox="1"/>
          <p:nvPr/>
        </p:nvSpPr>
        <p:spPr>
          <a:xfrm>
            <a:off x="5333279" y="1027080"/>
            <a:ext cx="205838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0070C0"/>
                </a:solidFill>
              </a:rPr>
              <a:t>Discounted future rewards</a:t>
            </a:r>
          </a:p>
        </p:txBody>
      </p:sp>
      <p:pic>
        <p:nvPicPr>
          <p:cNvPr id="269" name="Picture 268">
            <a:extLst>
              <a:ext uri="{FF2B5EF4-FFF2-40B4-BE49-F238E27FC236}">
                <a16:creationId xmlns:a16="http://schemas.microsoft.com/office/drawing/2014/main" id="{3A91C2D1-3ABE-41FD-A852-9CDD1AAA9E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92210" y="1449539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5008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97A7D4E-AD6C-44BB-A101-2104DCA1733F}"/>
              </a:ext>
            </a:extLst>
          </p:cNvPr>
          <p:cNvGrpSpPr/>
          <p:nvPr/>
        </p:nvGrpSpPr>
        <p:grpSpPr>
          <a:xfrm>
            <a:off x="664220" y="1805528"/>
            <a:ext cx="7580574" cy="849560"/>
            <a:chOff x="885626" y="2407371"/>
            <a:chExt cx="10107432" cy="1132747"/>
          </a:xfrm>
        </p:grpSpPr>
        <p:sp>
          <p:nvSpPr>
            <p:cNvPr id="4" name="Right Brace 3">
              <a:extLst>
                <a:ext uri="{FF2B5EF4-FFF2-40B4-BE49-F238E27FC236}">
                  <a16:creationId xmlns:a16="http://schemas.microsoft.com/office/drawing/2014/main" id="{F3A4E023-99AA-4508-8B2B-837BC0ED7ED2}"/>
                </a:ext>
              </a:extLst>
            </p:cNvPr>
            <p:cNvSpPr/>
            <p:nvPr/>
          </p:nvSpPr>
          <p:spPr>
            <a:xfrm rot="16200000">
              <a:off x="5774962" y="-1677978"/>
              <a:ext cx="328760" cy="10107432"/>
            </a:xfrm>
            <a:prstGeom prst="righ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22C9F190-7E49-4FE6-AED2-372B249E82C3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flipH="1" flipV="1">
              <a:off x="4909979" y="2407371"/>
              <a:ext cx="1029363" cy="80398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/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blipFill>
                <a:blip r:embed="rId4"/>
                <a:stretch>
                  <a:fillRect l="-254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deep cnn">
            <a:extLst>
              <a:ext uri="{FF2B5EF4-FFF2-40B4-BE49-F238E27FC236}">
                <a16:creationId xmlns:a16="http://schemas.microsoft.com/office/drawing/2014/main" id="{4C2EE630-3613-4011-8C33-F53D037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80"/>
            <a:ext cx="8043863" cy="20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C302C-44D9-4FF7-8105-73BD765668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2973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/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(an image)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blipFill>
                <a:blip r:embed="rId4"/>
                <a:stretch>
                  <a:fillRect l="-1195" t="-4082" r="-39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2" descr="Image result for deep cnn">
            <a:extLst>
              <a:ext uri="{FF2B5EF4-FFF2-40B4-BE49-F238E27FC236}">
                <a16:creationId xmlns:a16="http://schemas.microsoft.com/office/drawing/2014/main" id="{A7117044-B722-4628-A4D3-199F6F6825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80"/>
            <a:ext cx="8043863" cy="2027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Arrow: Up 12">
            <a:extLst>
              <a:ext uri="{FF2B5EF4-FFF2-40B4-BE49-F238E27FC236}">
                <a16:creationId xmlns:a16="http://schemas.microsoft.com/office/drawing/2014/main" id="{B6B3B48E-6CDF-435D-9210-AC7FCB78A13D}"/>
              </a:ext>
            </a:extLst>
          </p:cNvPr>
          <p:cNvSpPr/>
          <p:nvPr/>
        </p:nvSpPr>
        <p:spPr>
          <a:xfrm rot="10800000">
            <a:off x="980147" y="2577605"/>
            <a:ext cx="145296" cy="3809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B0EBDF-926C-4F69-A614-BE04D1437C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6674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/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blipFill>
                <a:blip r:embed="rId4"/>
                <a:stretch>
                  <a:fillRect l="-254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deep cnn">
            <a:extLst>
              <a:ext uri="{FF2B5EF4-FFF2-40B4-BE49-F238E27FC236}">
                <a16:creationId xmlns:a16="http://schemas.microsoft.com/office/drawing/2014/main" id="{4C2EE630-3613-4011-8C33-F53D037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80"/>
            <a:ext cx="8043863" cy="20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DD707A9-0775-4A69-B545-4492D609BEEE}"/>
              </a:ext>
            </a:extLst>
          </p:cNvPr>
          <p:cNvSpPr/>
          <p:nvPr/>
        </p:nvSpPr>
        <p:spPr>
          <a:xfrm rot="10800000">
            <a:off x="980147" y="2577605"/>
            <a:ext cx="145296" cy="3809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/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(an image)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blipFill>
                <a:blip r:embed="rId6"/>
                <a:stretch>
                  <a:fillRect l="-1195" t="-4082" r="-39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6AE2873A-29DA-44F3-AFA0-F307C8A24BD6}"/>
              </a:ext>
            </a:extLst>
          </p:cNvPr>
          <p:cNvSpPr/>
          <p:nvPr/>
        </p:nvSpPr>
        <p:spPr>
          <a:xfrm rot="11908314">
            <a:off x="7963666" y="2522837"/>
            <a:ext cx="169055" cy="8591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/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350" b="1" i="1" dirty="0">
                  <a:solidFill>
                    <a:srgbClr val="FF0000"/>
                  </a:solidFill>
                </a:endParaRPr>
              </a:p>
              <a:p>
                <a:r>
                  <a:rPr lang="en-US" sz="1350" b="1" dirty="0">
                    <a:solidFill>
                      <a:srgbClr val="FF0000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  <a:blipFill>
                <a:blip r:embed="rId7"/>
                <a:stretch>
                  <a:fillRect l="-1382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38DD30AA-DDC8-4237-8F6D-EEE36167AD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8365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/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𝐏𝐨𝐰𝐞𝐫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𝐨𝐟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𝐃𝐞𝐞𝐩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𝐐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𝐍𝐞𝐭𝐰𝐨𝐫𝐤𝐬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𝐟𝐨𝐫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𝐑𝐋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𝐖𝐢𝐭𝐡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𝐈𝐦𝐚𝐠𝐞𝐬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551FF93-C3A7-44F3-A0BF-BC6AC39FDD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9050" y="91402"/>
                <a:ext cx="6149440" cy="415498"/>
              </a:xfrm>
              <a:prstGeom prst="rect">
                <a:avLst/>
              </a:prstGeom>
              <a:blipFill>
                <a:blip r:embed="rId2"/>
                <a:stretch>
                  <a:fillRect b="-13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/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Seek parameters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that minimize prediction error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75E5983-012F-42BD-879E-2FF664FA0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871" y="922903"/>
                <a:ext cx="3881062" cy="923330"/>
              </a:xfrm>
              <a:prstGeom prst="rect">
                <a:avLst/>
              </a:prstGeom>
              <a:blipFill>
                <a:blip r:embed="rId3"/>
                <a:stretch>
                  <a:fillRect l="-157" t="-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/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Predictive model for value </a:t>
                </a:r>
              </a:p>
              <a:p>
                <a:pPr algn="ctr"/>
                <a:r>
                  <a:rPr lang="en-US" sz="1350" dirty="0">
                    <a:solidFill>
                      <a:srgbClr val="0070C0"/>
                    </a:solidFill>
                  </a:rPr>
                  <a:t>of state-action pair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35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C7C42736-E813-4835-97F0-E247CFBAF5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5512" y="2894352"/>
                <a:ext cx="2399824" cy="507831"/>
              </a:xfrm>
              <a:prstGeom prst="rect">
                <a:avLst/>
              </a:prstGeom>
              <a:blipFill>
                <a:blip r:embed="rId4"/>
                <a:stretch>
                  <a:fillRect l="-254" t="-2410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deep cnn">
            <a:extLst>
              <a:ext uri="{FF2B5EF4-FFF2-40B4-BE49-F238E27FC236}">
                <a16:creationId xmlns:a16="http://schemas.microsoft.com/office/drawing/2014/main" id="{4C2EE630-3613-4011-8C33-F53D037BE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218" y="2743079"/>
            <a:ext cx="8043863" cy="2045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FDD707A9-0775-4A69-B545-4492D609BEEE}"/>
              </a:ext>
            </a:extLst>
          </p:cNvPr>
          <p:cNvSpPr/>
          <p:nvPr/>
        </p:nvSpPr>
        <p:spPr>
          <a:xfrm rot="10800000">
            <a:off x="980147" y="2577605"/>
            <a:ext cx="145296" cy="38090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/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50" b="1" dirty="0">
                    <a:solidFill>
                      <a:srgbClr val="FF0000"/>
                    </a:solidFill>
                  </a:rPr>
                  <a:t>State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(an image)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3FD7207-2F69-4ADA-B1BE-3607304E69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309" y="2309401"/>
                <a:ext cx="1535933" cy="300082"/>
              </a:xfrm>
              <a:prstGeom prst="rect">
                <a:avLst/>
              </a:prstGeom>
              <a:blipFill>
                <a:blip r:embed="rId6"/>
                <a:stretch>
                  <a:fillRect l="-1195" t="-4082" r="-398" b="-20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Arrow: Up 8">
            <a:extLst>
              <a:ext uri="{FF2B5EF4-FFF2-40B4-BE49-F238E27FC236}">
                <a16:creationId xmlns:a16="http://schemas.microsoft.com/office/drawing/2014/main" id="{6AE2873A-29DA-44F3-AFA0-F307C8A24BD6}"/>
              </a:ext>
            </a:extLst>
          </p:cNvPr>
          <p:cNvSpPr/>
          <p:nvPr/>
        </p:nvSpPr>
        <p:spPr>
          <a:xfrm rot="11908314">
            <a:off x="7963666" y="2522837"/>
            <a:ext cx="169055" cy="85914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/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35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sz="135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𝜽</m:t>
                          </m:r>
                        </m:e>
                      </m:d>
                    </m:oMath>
                  </m:oMathPara>
                </a14:m>
                <a:endParaRPr lang="en-US" sz="1350" b="1" i="1" dirty="0">
                  <a:solidFill>
                    <a:srgbClr val="FF0000"/>
                  </a:solidFill>
                </a:endParaRPr>
              </a:p>
              <a:p>
                <a:r>
                  <a:rPr lang="en-US" sz="1350" b="1" dirty="0">
                    <a:solidFill>
                      <a:srgbClr val="FF0000"/>
                    </a:solidFill>
                  </a:rPr>
                  <a:t>for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e>
                      <m:sub>
                        <m:r>
                          <a:rPr lang="en-US" sz="1350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𝒕</m:t>
                        </m:r>
                      </m:sub>
                    </m:sSub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1350" b="1" dirty="0">
                    <a:solidFill>
                      <a:srgbClr val="FF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A4D37D0-C6CF-4485-B658-6690D021AF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3506" y="2033439"/>
                <a:ext cx="1327351" cy="507831"/>
              </a:xfrm>
              <a:prstGeom prst="rect">
                <a:avLst/>
              </a:prstGeom>
              <a:blipFill>
                <a:blip r:embed="rId7"/>
                <a:stretch>
                  <a:fillRect l="-1382" b="-120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38B44EEE-9F55-482F-A62B-18975E13B475}"/>
              </a:ext>
            </a:extLst>
          </p:cNvPr>
          <p:cNvSpPr/>
          <p:nvPr/>
        </p:nvSpPr>
        <p:spPr>
          <a:xfrm rot="16200000">
            <a:off x="5212716" y="974962"/>
            <a:ext cx="139136" cy="2083168"/>
          </a:xfrm>
          <a:prstGeom prst="leftBrace">
            <a:avLst>
              <a:gd name="adj1" fmla="val 8333"/>
              <a:gd name="adj2" fmla="val 49396"/>
            </a:avLst>
          </a:prstGeom>
          <a:ln>
            <a:solidFill>
              <a:srgbClr val="FF0000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1D45713-3886-42F7-80A4-972D9E875BE8}"/>
              </a:ext>
            </a:extLst>
          </p:cNvPr>
          <p:cNvCxnSpPr>
            <a:cxnSpLocks/>
            <a:stCxn id="8" idx="1"/>
          </p:cNvCxnSpPr>
          <p:nvPr/>
        </p:nvCxnSpPr>
        <p:spPr>
          <a:xfrm>
            <a:off x="5269702" y="2086114"/>
            <a:ext cx="2208568" cy="1768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2F97568D-2B8C-4191-B62E-B828C6ADC53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4636" y="1374741"/>
            <a:ext cx="4645555" cy="506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77548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Image result for alpha go">
            <a:extLst>
              <a:ext uri="{FF2B5EF4-FFF2-40B4-BE49-F238E27FC236}">
                <a16:creationId xmlns:a16="http://schemas.microsoft.com/office/drawing/2014/main" id="{5F8BF224-DA7B-4FDC-B5C2-6E0B4A9FFB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26" r="26210" b="-2"/>
          <a:stretch/>
        </p:blipFill>
        <p:spPr bwMode="auto">
          <a:xfrm>
            <a:off x="4815776" y="482600"/>
            <a:ext cx="3847338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lpha go">
            <a:extLst>
              <a:ext uri="{FF2B5EF4-FFF2-40B4-BE49-F238E27FC236}">
                <a16:creationId xmlns:a16="http://schemas.microsoft.com/office/drawing/2014/main" id="{2BF258FA-2B8F-4EA5-9D4A-A8E7404565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70" r="25266" b="-2"/>
          <a:stretch/>
        </p:blipFill>
        <p:spPr bwMode="auto">
          <a:xfrm>
            <a:off x="480885" y="482600"/>
            <a:ext cx="3847338" cy="417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AutoShape 2" descr="Image result for alpha go">
            <a:extLst>
              <a:ext uri="{FF2B5EF4-FFF2-40B4-BE49-F238E27FC236}">
                <a16:creationId xmlns:a16="http://schemas.microsoft.com/office/drawing/2014/main" id="{88490397-A1DB-4EC8-8033-E7DC9F7AC38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45745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6817399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atari video games deep learning">
            <a:extLst>
              <a:ext uri="{FF2B5EF4-FFF2-40B4-BE49-F238E27FC236}">
                <a16:creationId xmlns:a16="http://schemas.microsoft.com/office/drawing/2014/main" id="{1EFC84CC-3AFA-4CDC-B3B2-84B6FF1D0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5791" y="600782"/>
            <a:ext cx="6532418" cy="417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F2F07-4B4C-454D-B49B-E60E72A95DF1}"/>
                  </a:ext>
                </a:extLst>
              </p:cNvPr>
              <p:cNvSpPr txBox="1"/>
              <p:nvPr/>
            </p:nvSpPr>
            <p:spPr>
              <a:xfrm>
                <a:off x="3695437" y="33028"/>
                <a:ext cx="1798890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𝐀𝐭𝐚𝐫𝐢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dirty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𝐆𝐚𝐦𝐞𝐬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9DF2F07-4B4C-454D-B49B-E60E72A9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37" y="33028"/>
                <a:ext cx="1798890" cy="4154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496852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24388-9418-4F07-94EA-2E8CCB98BEF0}"/>
                  </a:ext>
                </a:extLst>
              </p:cNvPr>
              <p:cNvSpPr txBox="1"/>
              <p:nvPr/>
            </p:nvSpPr>
            <p:spPr>
              <a:xfrm>
                <a:off x="454108" y="1112257"/>
                <a:ext cx="7926266" cy="25096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9624388-9418-4F07-94EA-2E8CCB98BE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108" y="1112257"/>
                <a:ext cx="7926266" cy="250966"/>
              </a:xfrm>
              <a:prstGeom prst="rect">
                <a:avLst/>
              </a:prstGeom>
              <a:blipFill>
                <a:blip r:embed="rId2"/>
                <a:stretch>
                  <a:fillRect b="-30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F159EA5-1895-4938-B515-3F6D4566C4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7953" y="2457222"/>
            <a:ext cx="4645555" cy="506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C034A-957D-40B8-9D7B-52A4E3B8CD22}"/>
                  </a:ext>
                </a:extLst>
              </p:cNvPr>
              <p:cNvSpPr txBox="1"/>
              <p:nvPr/>
            </p:nvSpPr>
            <p:spPr>
              <a:xfrm>
                <a:off x="3341465" y="-2048"/>
                <a:ext cx="2151551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𝐅𝐢𝐧𝐚𝐥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100" b="1" i="0" dirty="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𝐓𝐡𝐨𝐮𝐠𝐡𝐭𝐬</m:t>
                      </m:r>
                    </m:oMath>
                  </m:oMathPara>
                </a14:m>
                <a:endParaRPr lang="en-US" sz="2100" b="1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EDC034A-957D-40B8-9D7B-52A4E3B8C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1465" y="-2048"/>
                <a:ext cx="2151551" cy="415498"/>
              </a:xfrm>
              <a:prstGeom prst="rect">
                <a:avLst/>
              </a:prstGeom>
              <a:blipFill>
                <a:blip r:embed="rId4"/>
                <a:stretch>
                  <a:fillRect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BF9415-9863-4CBD-A5FA-AE62FA5375BA}"/>
                  </a:ext>
                </a:extLst>
              </p:cNvPr>
              <p:cNvSpPr txBox="1"/>
              <p:nvPr/>
            </p:nvSpPr>
            <p:spPr>
              <a:xfrm>
                <a:off x="536178" y="650592"/>
                <a:ext cx="7887608" cy="48705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Tabular Q Learning employs the update rule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Deep Q Learning uses a deep neural network with parameters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1350" dirty="0"/>
                  <a:t> to minimize the functional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Reinforcement learning has been studied for decades, and there are many other methods that we have</a:t>
                </a:r>
              </a:p>
              <a:p>
                <a:r>
                  <a:rPr lang="en-US" sz="1350" dirty="0"/>
                  <a:t>      not considered here, and are worth learning about for those interested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85750" indent="-285750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There is also a rich theoretical foundation to RL, and therefore much is known about the fundamentals of </a:t>
                </a:r>
              </a:p>
              <a:p>
                <a:r>
                  <a:rPr lang="en-US" sz="1350"/>
                  <a:t>       </a:t>
                </a:r>
                <a:r>
                  <a:rPr lang="en-US" sz="1350" dirty="0"/>
                  <a:t>these methods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FBF9415-9863-4CBD-A5FA-AE62FA5375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178" y="650592"/>
                <a:ext cx="7887608" cy="4870564"/>
              </a:xfrm>
              <a:prstGeom prst="rect">
                <a:avLst/>
              </a:prstGeom>
              <a:blipFill>
                <a:blip r:embed="rId5"/>
                <a:stretch>
                  <a:fillRect l="-77" t="-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22976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6E11E-4164-4DC6-87DC-208A91EA3BFA}"/>
              </a:ext>
            </a:extLst>
          </p:cNvPr>
          <p:cNvSpPr txBox="1"/>
          <p:nvPr/>
        </p:nvSpPr>
        <p:spPr>
          <a:xfrm>
            <a:off x="1641320" y="1514946"/>
            <a:ext cx="609307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Appendix  1</a:t>
            </a:r>
          </a:p>
          <a:p>
            <a:pPr algn="ctr"/>
            <a:r>
              <a:rPr lang="en-US" sz="2400" dirty="0"/>
              <a:t>Introduction to Markov Decision Process (MDP)</a:t>
            </a:r>
          </a:p>
        </p:txBody>
      </p:sp>
    </p:spTree>
    <p:extLst>
      <p:ext uri="{BB962C8B-B14F-4D97-AF65-F5344CB8AC3E}">
        <p14:creationId xmlns:p14="http://schemas.microsoft.com/office/powerpoint/2010/main" val="24187780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043533" y="288119"/>
                <a:ext cx="6100467" cy="27930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observations defining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represented</a:t>
                </a:r>
              </a:p>
              <a:p>
                <a:r>
                  <a:rPr lang="en-US" sz="1350" dirty="0"/>
                  <a:t>      by vector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</a:t>
                </a:r>
                <a:r>
                  <a:rPr lang="en-US" sz="1350" b="1" dirty="0"/>
                  <a:t>actions </a:t>
                </a:r>
                <a:r>
                  <a:rPr lang="en-US" sz="1350" dirty="0"/>
                  <a:t>that may be taken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33" y="288119"/>
                <a:ext cx="6100467" cy="2793072"/>
              </a:xfrm>
              <a:prstGeom prst="rect">
                <a:avLst/>
              </a:prstGeom>
              <a:blipFill>
                <a:blip r:embed="rId3"/>
                <a:stretch>
                  <a:fillRect l="-100" t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978898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4434099" cy="1754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4434099" cy="1754326"/>
              </a:xfrm>
              <a:prstGeom prst="rect">
                <a:avLst/>
              </a:prstGeom>
              <a:blipFill>
                <a:blip r:embed="rId2"/>
                <a:stretch>
                  <a:fillRect l="-138" t="-6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7996876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5958362" cy="279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5958362" cy="2793072"/>
              </a:xfrm>
              <a:prstGeom prst="rect">
                <a:avLst/>
              </a:prstGeom>
              <a:blipFill>
                <a:blip r:embed="rId2"/>
                <a:stretch>
                  <a:fillRect l="-102" t="-4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76719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8021876" cy="38393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State-transition probabilities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     Defines the probability of transitioning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 upon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8021876" cy="3839384"/>
              </a:xfrm>
              <a:prstGeom prst="rect">
                <a:avLst/>
              </a:prstGeom>
              <a:blipFill>
                <a:blip r:embed="rId2"/>
                <a:stretch>
                  <a:fillRect l="-76" t="-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69603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8125942" cy="46703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State-transition probabilities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     Defines the probability of transitioning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 upon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of </a:t>
                </a:r>
                <a:r>
                  <a:rPr lang="en-US" sz="1350" b="1" dirty="0"/>
                  <a:t>rewards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immediate</a:t>
                </a:r>
                <a:r>
                  <a:rPr lang="en-US" sz="1350" dirty="0"/>
                  <a:t> reward of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transiting to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8125942" cy="4670381"/>
              </a:xfrm>
              <a:prstGeom prst="rect">
                <a:avLst/>
              </a:prstGeom>
              <a:blipFill>
                <a:blip r:embed="rId2"/>
                <a:stretch>
                  <a:fillRect l="-75" t="-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64651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/>
              <p:nvPr/>
            </p:nvSpPr>
            <p:spPr>
              <a:xfrm>
                <a:off x="509029" y="437762"/>
                <a:ext cx="8125942" cy="50858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states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observe the state of the system/environment/subject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set of </a:t>
                </a:r>
                <a:r>
                  <a:rPr lang="en-US" sz="1350" b="1" dirty="0"/>
                  <a:t>actions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 …, </m:t>
                        </m:r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350" dirty="0"/>
              </a:p>
              <a:p>
                <a:r>
                  <a:rPr lang="en-US" sz="1350" dirty="0"/>
                  <a:t>      We may select an action to take, given that the system is in an observed state </a:t>
                </a:r>
                <a14:m>
                  <m:oMath xmlns:m="http://schemas.openxmlformats.org/officeDocument/2006/math">
                    <m:r>
                      <a:rPr lang="en-US" sz="1350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i="1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State-transition probabilities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r>
                  <a:rPr lang="en-US" sz="1350" dirty="0"/>
                  <a:t>      Defines the probability of transitioning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 upon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nary>
                    <m:r>
                      <a:rPr lang="en-US" sz="1350" i="1">
                        <a:latin typeface="Cambria Math" panose="02040503050406030204" pitchFamily="18" charset="0"/>
                      </a:rPr>
                      <m:t>)=1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Set of </a:t>
                </a:r>
                <a:r>
                  <a:rPr lang="en-US" sz="1350" b="1" dirty="0"/>
                  <a:t>rewards</a:t>
                </a:r>
                <a:r>
                  <a:rPr lang="en-US" sz="1350" dirty="0"/>
                  <a:t>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𝑟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d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immediate</a:t>
                </a:r>
                <a:r>
                  <a:rPr lang="en-US" sz="1350" dirty="0"/>
                  <a:t> reward of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transiting to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b="1" dirty="0"/>
                  <a:t>Discount factor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∈[0,1)</m:t>
                    </m:r>
                  </m:oMath>
                </a14:m>
                <a:r>
                  <a:rPr lang="en-US" sz="1350" dirty="0"/>
                  <a:t> </a:t>
                </a:r>
              </a:p>
              <a:p>
                <a:r>
                  <a:rPr lang="en-US" sz="1350" dirty="0"/>
                  <a:t>      Reflects the degree to which future rewards are discounted relative to immediate rewards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F25B133-A89B-47C3-8386-DE7060470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029" y="437762"/>
                <a:ext cx="8125942" cy="5085879"/>
              </a:xfrm>
              <a:prstGeom prst="rect">
                <a:avLst/>
              </a:prstGeom>
              <a:blipFill>
                <a:blip r:embed="rId2"/>
                <a:stretch>
                  <a:fillRect l="-75" t="-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498492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6FD9C0F-128B-4C64-8547-8AD2F62DA666}"/>
              </a:ext>
            </a:extLst>
          </p:cNvPr>
          <p:cNvSpPr txBox="1"/>
          <p:nvPr/>
        </p:nvSpPr>
        <p:spPr>
          <a:xfrm>
            <a:off x="2529489" y="-3239"/>
            <a:ext cx="372845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Markov Decision Process (MDP)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6426991-C285-4E4F-9153-DA11BF4755D2}"/>
              </a:ext>
            </a:extLst>
          </p:cNvPr>
          <p:cNvGrpSpPr/>
          <p:nvPr/>
        </p:nvGrpSpPr>
        <p:grpSpPr>
          <a:xfrm>
            <a:off x="1570297" y="1585820"/>
            <a:ext cx="5364336" cy="2314170"/>
            <a:chOff x="1570297" y="1585820"/>
            <a:chExt cx="5364336" cy="23141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F25B133-A89B-47C3-8386-DE70604705C9}"/>
                    </a:ext>
                  </a:extLst>
                </p:cNvPr>
                <p:cNvSpPr txBox="1"/>
                <p:nvPr/>
              </p:nvSpPr>
              <p:spPr>
                <a:xfrm>
                  <a:off x="2526672" y="2385996"/>
                  <a:ext cx="2718693" cy="113107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𝑅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sz="4050" i="1">
                            <a:latin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sz="4050" dirty="0"/>
                </a:p>
                <a:p>
                  <a:endParaRPr lang="en-US" sz="1350" dirty="0"/>
                </a:p>
                <a:p>
                  <a:r>
                    <a:rPr lang="en-US" sz="1350" dirty="0"/>
                    <a:t>	</a:t>
                  </a:r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0F25B133-A89B-47C3-8386-DE70604705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26672" y="2385996"/>
                  <a:ext cx="2718693" cy="1131079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C3BAF9FF-5208-442D-B238-3D1B3BEC3C36}"/>
                </a:ext>
              </a:extLst>
            </p:cNvPr>
            <p:cNvCxnSpPr>
              <a:cxnSpLocks/>
            </p:cNvCxnSpPr>
            <p:nvPr/>
          </p:nvCxnSpPr>
          <p:spPr>
            <a:xfrm>
              <a:off x="2589662" y="2005093"/>
              <a:ext cx="245553" cy="464949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8C4932-614B-4C50-9408-518ABC5944F6}"/>
                </a:ext>
              </a:extLst>
            </p:cNvPr>
            <p:cNvSpPr txBox="1"/>
            <p:nvPr/>
          </p:nvSpPr>
          <p:spPr>
            <a:xfrm>
              <a:off x="1570297" y="1768505"/>
              <a:ext cx="1041824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Set of states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28139931-2929-4BCD-A5FE-CDE63239C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39852" y="3032935"/>
              <a:ext cx="201446" cy="49843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DD03016-3CFF-4750-8A08-F77B49B8C2A9}"/>
                </a:ext>
              </a:extLst>
            </p:cNvPr>
            <p:cNvSpPr txBox="1"/>
            <p:nvPr/>
          </p:nvSpPr>
          <p:spPr>
            <a:xfrm>
              <a:off x="2091209" y="3446563"/>
              <a:ext cx="113428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Set of actions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CF95B3B3-CE91-4748-AC05-D68CF3E4F939}"/>
                </a:ext>
              </a:extLst>
            </p:cNvPr>
            <p:cNvCxnSpPr>
              <a:cxnSpLocks/>
            </p:cNvCxnSpPr>
            <p:nvPr/>
          </p:nvCxnSpPr>
          <p:spPr>
            <a:xfrm>
              <a:off x="3763659" y="1918546"/>
              <a:ext cx="141232" cy="551496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6E31E7-069A-48E6-A51D-119A10D2326B}"/>
                </a:ext>
              </a:extLst>
            </p:cNvPr>
            <p:cNvSpPr txBox="1"/>
            <p:nvPr/>
          </p:nvSpPr>
          <p:spPr>
            <a:xfrm>
              <a:off x="3207296" y="1585820"/>
              <a:ext cx="3066673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State-action-state transition probabilities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8AC4492A-B353-4E9A-B489-4789E631D31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393721" y="2984740"/>
              <a:ext cx="52095" cy="600323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73C59C-FF43-4575-9BB4-F88F8E92BC4D}"/>
                </a:ext>
              </a:extLst>
            </p:cNvPr>
            <p:cNvSpPr txBox="1"/>
            <p:nvPr/>
          </p:nvSpPr>
          <p:spPr>
            <a:xfrm>
              <a:off x="3965359" y="3599908"/>
              <a:ext cx="78406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Rewards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17531FD-E8C1-4F53-B80B-45317C2BED1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61436" y="2756895"/>
              <a:ext cx="519392" cy="10139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5119DFC-22EE-4CF6-B89D-784755843B0A}"/>
                </a:ext>
              </a:extLst>
            </p:cNvPr>
            <p:cNvSpPr txBox="1"/>
            <p:nvPr/>
          </p:nvSpPr>
          <p:spPr>
            <a:xfrm>
              <a:off x="5680828" y="2606854"/>
              <a:ext cx="1253805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50" dirty="0"/>
                <a:t>Discount factor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83317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B7966-CA01-4C53-AF5F-3A70FE3E09CC}"/>
              </a:ext>
            </a:extLst>
          </p:cNvPr>
          <p:cNvSpPr txBox="1"/>
          <p:nvPr/>
        </p:nvSpPr>
        <p:spPr>
          <a:xfrm>
            <a:off x="3861524" y="0"/>
            <a:ext cx="839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/>
              <p:nvPr/>
            </p:nvSpPr>
            <p:spPr>
              <a:xfrm>
                <a:off x="242888" y="593784"/>
                <a:ext cx="8658225" cy="27937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350" dirty="0"/>
                  <a:t> specifies which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 is taken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may be stochastic,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of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i="1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8" y="593784"/>
                <a:ext cx="8658225" cy="2793714"/>
              </a:xfrm>
              <a:prstGeom prst="rect">
                <a:avLst/>
              </a:prstGeom>
              <a:blipFill>
                <a:blip r:embed="rId2"/>
                <a:stretch>
                  <a:fillRect l="-70" t="-2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30007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7B7966-CA01-4C53-AF5F-3A70FE3E09CC}"/>
              </a:ext>
            </a:extLst>
          </p:cNvPr>
          <p:cNvSpPr txBox="1"/>
          <p:nvPr/>
        </p:nvSpPr>
        <p:spPr>
          <a:xfrm>
            <a:off x="3861524" y="0"/>
            <a:ext cx="83914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/>
              <p:nvPr/>
            </p:nvSpPr>
            <p:spPr>
              <a:xfrm>
                <a:off x="242888" y="593784"/>
                <a:ext cx="8658225" cy="487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350" dirty="0"/>
                  <a:t> specifies which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 is taken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policy may be stochastic, with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reflecting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of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;  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135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Consider the sequence  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350" dirty="0"/>
                  <a:t>)</a:t>
                </a:r>
              </a:p>
              <a:p>
                <a:r>
                  <a:rPr lang="en-US" sz="1350" dirty="0"/>
                  <a:t>      </a:t>
                </a:r>
              </a:p>
              <a:p>
                <a:r>
                  <a:rPr lang="en-US" sz="1350" dirty="0"/>
                  <a:t>     </a:t>
                </a:r>
              </a:p>
              <a:p>
                <a:r>
                  <a:rPr lang="en-US" sz="1350" dirty="0"/>
                  <a:t>     - The total reward for this sequence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+…+</m:t>
                    </m:r>
                    <m:sSup>
                      <m:sSup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sSub>
                      <m:sSubPr>
                        <m:ctrlPr>
                          <a:rPr lang="en-US" sz="135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1350" dirty="0"/>
                  <a:t>  </a:t>
                </a:r>
              </a:p>
              <a:p>
                <a:r>
                  <a:rPr lang="en-US" sz="1350" dirty="0"/>
                  <a:t>     - This total reward is a </a:t>
                </a:r>
                <a:r>
                  <a:rPr lang="en-US" sz="1350" i="1" dirty="0"/>
                  <a:t>random variable, </a:t>
                </a:r>
                <a:r>
                  <a:rPr lang="en-US" sz="1350" dirty="0"/>
                  <a:t>because the sequence of states visited is random</a:t>
                </a:r>
              </a:p>
              <a:p>
                <a:endParaRPr lang="en-US" sz="1350" i="1" dirty="0"/>
              </a:p>
              <a:p>
                <a:endParaRPr lang="en-US" sz="1350" i="1" dirty="0"/>
              </a:p>
              <a:p>
                <a:endParaRPr lang="en-US" sz="1350" i="1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>
                    <a:solidFill>
                      <a:prstClr val="black"/>
                    </a:solidFill>
                  </a:rPr>
                  <a:t>We wish to learn the policy </a:t>
                </a:r>
                <a14:m>
                  <m:oMath xmlns:m="http://schemas.openxmlformats.org/officeDocument/2006/math"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>
                    <a:solidFill>
                      <a:prstClr val="black"/>
                    </a:solidFill>
                  </a:rPr>
                  <a:t>to maximize the </a:t>
                </a:r>
                <a:r>
                  <a:rPr lang="en-US" sz="1350" u="sng" dirty="0">
                    <a:solidFill>
                      <a:prstClr val="black"/>
                    </a:solidFill>
                  </a:rPr>
                  <a:t>expected</a:t>
                </a:r>
                <a:r>
                  <a:rPr lang="en-US" sz="1350" dirty="0">
                    <a:solidFill>
                      <a:prstClr val="black"/>
                    </a:solidFill>
                  </a:rPr>
                  <a:t> reward of the “agent” over a sequence of</a:t>
                </a:r>
              </a:p>
              <a:p>
                <a:pPr lvl="0"/>
                <a:r>
                  <a:rPr lang="en-US" sz="1350" dirty="0">
                    <a:solidFill>
                      <a:prstClr val="black"/>
                    </a:solidFill>
                  </a:rPr>
                  <a:t>      states, actions and rewards</a:t>
                </a:r>
              </a:p>
              <a:p>
                <a:endParaRPr lang="en-US" sz="1350" i="1" dirty="0"/>
              </a:p>
              <a:p>
                <a:endParaRPr lang="en-US" sz="1350" dirty="0"/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9544FE6-CF9A-4915-B374-FDB5B4DB93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888" y="593784"/>
                <a:ext cx="8658225" cy="4871205"/>
              </a:xfrm>
              <a:prstGeom prst="rect">
                <a:avLst/>
              </a:prstGeom>
              <a:blipFill>
                <a:blip r:embed="rId2"/>
                <a:stretch>
                  <a:fillRect l="-70" t="-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21279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72BB45-EEBA-43C9-9312-89A4E347A10C}"/>
              </a:ext>
            </a:extLst>
          </p:cNvPr>
          <p:cNvSpPr txBox="1"/>
          <p:nvPr/>
        </p:nvSpPr>
        <p:spPr>
          <a:xfrm>
            <a:off x="2370363" y="0"/>
            <a:ext cx="44437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Expected (Average) Reward of a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69BFC8-16FC-4378-8357-677E65F6AEC0}"/>
                  </a:ext>
                </a:extLst>
              </p:cNvPr>
              <p:cNvSpPr txBox="1"/>
              <p:nvPr/>
            </p:nvSpPr>
            <p:spPr>
              <a:xfrm>
                <a:off x="674643" y="693623"/>
                <a:ext cx="7365756" cy="46146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state-action value function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i="1" dirty="0"/>
                  <a:t> </a:t>
                </a:r>
                <a:r>
                  <a:rPr lang="en-US" sz="1350" dirty="0"/>
                  <a:t>of any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1350" i="1" dirty="0"/>
                  <a:t> </a:t>
                </a:r>
                <a:r>
                  <a:rPr lang="en-US" sz="1350" dirty="0"/>
                  <a:t>indicates the expected (average) discounted </a:t>
                </a:r>
              </a:p>
              <a:p>
                <a:r>
                  <a:rPr lang="en-US" sz="1350" dirty="0"/>
                  <a:t>      total reward when taking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following the optimal policy thereafter</a:t>
                </a:r>
              </a:p>
              <a:p>
                <a:endParaRPr lang="en-US" sz="1350" dirty="0"/>
              </a:p>
              <a:p>
                <a:endParaRPr lang="en-US" sz="135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;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p>
                              </m:sSup>
                            </m:e>
                          </m:nary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e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may re-express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i="1" dirty="0">
                    <a:solidFill>
                      <a:prstClr val="black"/>
                    </a:solidFill>
                  </a:rPr>
                  <a:t> </a:t>
                </a:r>
                <a:r>
                  <a:rPr lang="en-US" sz="1350" dirty="0">
                    <a:solidFill>
                      <a:prstClr val="black"/>
                    </a:solidFill>
                  </a:rPr>
                  <a:t>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Immediate </a:t>
                </a:r>
                <a:r>
                  <a:rPr lang="en-US" sz="1350" i="1" dirty="0"/>
                  <a:t>expected</a:t>
                </a:r>
                <a:r>
                  <a:rPr lang="en-US" sz="1350" dirty="0"/>
                  <a:t> reward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pt-BR" sz="135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sub>
                      <m:sup/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sz="1350" dirty="0">
                  <a:solidFill>
                    <a:prstClr val="black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endParaRPr lang="en-US" sz="1350" dirty="0">
                  <a:solidFill>
                    <a:prstClr val="black"/>
                  </a:solidFill>
                </a:endParaRPr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769BFC8-16FC-4378-8357-677E65F6AE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643" y="693623"/>
                <a:ext cx="7365756" cy="4614661"/>
              </a:xfrm>
              <a:prstGeom prst="rect">
                <a:avLst/>
              </a:prstGeom>
              <a:blipFill>
                <a:blip r:embed="rId2"/>
                <a:stretch>
                  <a:fillRect l="-83" t="-264" r="-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04623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BA35A04-F27F-44AD-9BAF-1F0C9618633A}"/>
              </a:ext>
            </a:extLst>
          </p:cNvPr>
          <p:cNvSpPr txBox="1"/>
          <p:nvPr/>
        </p:nvSpPr>
        <p:spPr>
          <a:xfrm>
            <a:off x="3290986" y="0"/>
            <a:ext cx="239713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Deterministic Policy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5365A-3641-41AB-9005-469B85969C3E}"/>
                  </a:ext>
                </a:extLst>
              </p:cNvPr>
              <p:cNvSpPr txBox="1"/>
              <p:nvPr/>
            </p:nvSpPr>
            <p:spPr>
              <a:xfrm>
                <a:off x="971048" y="1036523"/>
                <a:ext cx="7365756" cy="34163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Assumed the policy selects the single most rewarding action 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Bellman’s equation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Suggests an iterative solution to learn the optimal deterministic policy</a:t>
                </a:r>
              </a:p>
              <a:p>
                <a:r>
                  <a:rPr lang="en-US" sz="1350" dirty="0"/>
                  <a:t>	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A5365A-3641-41AB-9005-469B85969C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48" y="1036523"/>
                <a:ext cx="7365756" cy="3416320"/>
              </a:xfrm>
              <a:prstGeom prst="rect">
                <a:avLst/>
              </a:prstGeom>
              <a:blipFill>
                <a:blip r:embed="rId2"/>
                <a:stretch>
                  <a:fillRect l="-83" t="-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04553-E6CD-41A2-802D-4429523ACA3C}"/>
                  </a:ext>
                </a:extLst>
              </p:cNvPr>
              <p:cNvSpPr txBox="1"/>
              <p:nvPr/>
            </p:nvSpPr>
            <p:spPr>
              <a:xfrm>
                <a:off x="3665890" y="1521271"/>
                <a:ext cx="1818383" cy="2717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350">
                              <a:latin typeface="Cambria Math" panose="02040503050406030204" pitchFamily="18" charset="0"/>
                            </a:rPr>
                            <m:t>arg</m:t>
                          </m:r>
                        </m:fName>
                        <m:e>
                          <m:func>
                            <m:func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104553-E6CD-41A2-802D-4429523AC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90" y="1521271"/>
                <a:ext cx="1818383" cy="271741"/>
              </a:xfrm>
              <a:prstGeom prst="rect">
                <a:avLst/>
              </a:prstGeom>
              <a:blipFill>
                <a:blip r:embed="rId3"/>
                <a:stretch>
                  <a:fillRect l="-669" r="-3010" b="-15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F50048-8147-4950-8A73-D7D13850766A}"/>
                  </a:ext>
                </a:extLst>
              </p:cNvPr>
              <p:cNvSpPr/>
              <p:nvPr/>
            </p:nvSpPr>
            <p:spPr>
              <a:xfrm>
                <a:off x="2600451" y="2733141"/>
                <a:ext cx="3986669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0CF50048-8147-4950-8A73-D7D1385076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0451" y="2733141"/>
                <a:ext cx="3986669" cy="603755"/>
              </a:xfrm>
              <a:prstGeom prst="rect">
                <a:avLst/>
              </a:prstGeom>
              <a:blipFill>
                <a:blip r:embed="rId4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177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mage result for doctor patient">
            <a:extLst>
              <a:ext uri="{FF2B5EF4-FFF2-40B4-BE49-F238E27FC236}">
                <a16:creationId xmlns:a16="http://schemas.microsoft.com/office/drawing/2014/main" id="{49B2D941-A661-4CDA-A2B8-A2E43F9FA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8" y="1162656"/>
            <a:ext cx="2791242" cy="186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/>
              <p:nvPr/>
            </p:nvSpPr>
            <p:spPr>
              <a:xfrm>
                <a:off x="3043533" y="288119"/>
                <a:ext cx="6100467" cy="403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observations defining the patient </a:t>
                </a:r>
                <a:r>
                  <a:rPr lang="en-US" sz="1350" b="1" dirty="0"/>
                  <a:t>state</a:t>
                </a:r>
                <a:r>
                  <a:rPr lang="en-US" sz="1350" dirty="0"/>
                  <a:t> represented</a:t>
                </a:r>
              </a:p>
              <a:p>
                <a:r>
                  <a:rPr lang="en-US" sz="1350" dirty="0"/>
                  <a:t>      by vector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 the set of </a:t>
                </a:r>
                <a:r>
                  <a:rPr lang="en-US" sz="1350" b="1" dirty="0"/>
                  <a:t>actions </a:t>
                </a:r>
                <a:r>
                  <a:rPr lang="en-US" sz="1350" dirty="0"/>
                  <a:t>that may be taken is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={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There is </a:t>
                </a:r>
                <a:r>
                  <a:rPr lang="en-US" sz="1350" b="1" dirty="0"/>
                  <a:t>randomness</a:t>
                </a:r>
                <a:r>
                  <a:rPr lang="en-US" sz="1350" dirty="0"/>
                  <a:t> in how a patient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350" dirty="0"/>
                  <a:t>will respond to a given action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Let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represent the </a:t>
                </a:r>
                <a:r>
                  <a:rPr lang="en-US" sz="1350" i="1" dirty="0"/>
                  <a:t>probability</a:t>
                </a:r>
                <a:r>
                  <a:rPr lang="en-US" sz="1350" dirty="0"/>
                  <a:t> that when a patient is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 and the MD takes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350" dirty="0"/>
                  <a:t>, the patients state will change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     </a:t>
                </a:r>
              </a:p>
              <a:p>
                <a:endParaRPr lang="en-US" sz="1350" dirty="0"/>
              </a:p>
              <a:p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7641825-A4BB-4ECD-BEAC-5CF199505A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3533" y="288119"/>
                <a:ext cx="6100467" cy="4039567"/>
              </a:xfrm>
              <a:prstGeom prst="rect">
                <a:avLst/>
              </a:prstGeom>
              <a:blipFill>
                <a:blip r:embed="rId3"/>
                <a:stretch>
                  <a:fillRect l="-100" t="-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230991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82C2562-12A2-40BE-BE73-20C466768C39}"/>
              </a:ext>
            </a:extLst>
          </p:cNvPr>
          <p:cNvSpPr txBox="1"/>
          <p:nvPr/>
        </p:nvSpPr>
        <p:spPr>
          <a:xfrm>
            <a:off x="3599014" y="0"/>
            <a:ext cx="186621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F6F626-4510-43C5-B185-6C3091B0BF32}"/>
                  </a:ext>
                </a:extLst>
              </p:cNvPr>
              <p:cNvSpPr txBox="1"/>
              <p:nvPr/>
            </p:nvSpPr>
            <p:spPr>
              <a:xfrm>
                <a:off x="755542" y="988017"/>
                <a:ext cx="7395230" cy="36240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Initialize the Q functions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Iterate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May be shown that for a large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steps</m:t>
                    </m:r>
                  </m:oMath>
                </a14:m>
                <a:r>
                  <a:rPr lang="en-US" sz="1350" dirty="0"/>
                  <a:t> this iterative solution converges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</m:oMath>
                </a14:m>
                <a:r>
                  <a:rPr lang="en-US" sz="1350" dirty="0"/>
                  <a:t> for the </a:t>
                </a:r>
              </a:p>
              <a:p>
                <a:r>
                  <a:rPr lang="en-US" sz="1350" dirty="0"/>
                  <a:t>      optimal policy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FF6F626-4510-43C5-B185-6C3091B0BF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42" y="988017"/>
                <a:ext cx="7395230" cy="3624069"/>
              </a:xfrm>
              <a:prstGeom prst="rect">
                <a:avLst/>
              </a:prstGeom>
              <a:blipFill>
                <a:blip r:embed="rId2"/>
                <a:stretch>
                  <a:fillRect l="-82" t="-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DD6C94-8400-4C63-9104-8ED584776F07}"/>
                  </a:ext>
                </a:extLst>
              </p:cNvPr>
              <p:cNvSpPr/>
              <p:nvPr/>
            </p:nvSpPr>
            <p:spPr>
              <a:xfrm>
                <a:off x="2032951" y="2281801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ADD6C94-8400-4C63-9104-8ED584776F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2951" y="2281801"/>
                <a:ext cx="4328364" cy="603755"/>
              </a:xfrm>
              <a:prstGeom prst="rect">
                <a:avLst/>
              </a:prstGeom>
              <a:blipFill>
                <a:blip r:embed="rId3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84574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8D6716-5868-4FF4-86EC-12BADD8B132E}"/>
                  </a:ext>
                </a:extLst>
              </p:cNvPr>
              <p:cNvSpPr/>
              <p:nvPr/>
            </p:nvSpPr>
            <p:spPr>
              <a:xfrm>
                <a:off x="556970" y="1790597"/>
                <a:ext cx="8030060" cy="279307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Assumes we have access to a model of the environment, given by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Typically we do not have these model parameters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Possible strategy: Estimate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1350" dirty="0"/>
                  <a:t> based on experience with environment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Challenge: May require a lot of such experience to get good estimates</a:t>
                </a: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6B8D6716-5868-4FF4-86EC-12BADD8B13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70" y="1790597"/>
                <a:ext cx="8030060" cy="2793072"/>
              </a:xfrm>
              <a:prstGeom prst="rect">
                <a:avLst/>
              </a:prstGeom>
              <a:blipFill>
                <a:blip r:embed="rId2"/>
                <a:stretch>
                  <a:fillRect l="-76" t="-437" b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3F9CEF1-76B4-4250-AA7C-60E806DC7F7B}"/>
              </a:ext>
            </a:extLst>
          </p:cNvPr>
          <p:cNvSpPr txBox="1"/>
          <p:nvPr/>
        </p:nvSpPr>
        <p:spPr>
          <a:xfrm>
            <a:off x="2055037" y="145297"/>
            <a:ext cx="506965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Practical Limitations of MDP Policy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4D7F2D-A0E6-4D05-B5F5-1F322D12148A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44D7F2D-A0E6-4D05-B5F5-1F322D1214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3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61865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276E11E-4164-4DC6-87DC-208A91EA3BFA}"/>
              </a:ext>
            </a:extLst>
          </p:cNvPr>
          <p:cNvSpPr txBox="1"/>
          <p:nvPr/>
        </p:nvSpPr>
        <p:spPr>
          <a:xfrm>
            <a:off x="2349193" y="1514946"/>
            <a:ext cx="46773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/>
              <a:t>Appendix  2</a:t>
            </a:r>
          </a:p>
          <a:p>
            <a:pPr algn="ctr"/>
            <a:r>
              <a:rPr lang="en-US" sz="2400" dirty="0"/>
              <a:t>Alternative Derivation of Q Learning</a:t>
            </a:r>
          </a:p>
        </p:txBody>
      </p:sp>
    </p:spTree>
    <p:extLst>
      <p:ext uri="{BB962C8B-B14F-4D97-AF65-F5344CB8AC3E}">
        <p14:creationId xmlns:p14="http://schemas.microsoft.com/office/powerpoint/2010/main" val="181771834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BF29A-DA68-4BE5-835B-6CC4A5F66394}"/>
              </a:ext>
            </a:extLst>
          </p:cNvPr>
          <p:cNvSpPr txBox="1"/>
          <p:nvPr/>
        </p:nvSpPr>
        <p:spPr>
          <a:xfrm>
            <a:off x="1692989" y="110425"/>
            <a:ext cx="543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 the Policy as we Experience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697665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BF29A-DA68-4BE5-835B-6CC4A5F66394}"/>
              </a:ext>
            </a:extLst>
          </p:cNvPr>
          <p:cNvSpPr txBox="1"/>
          <p:nvPr/>
        </p:nvSpPr>
        <p:spPr>
          <a:xfrm>
            <a:off x="1692989" y="110425"/>
            <a:ext cx="543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 the Policy as we Experience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/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the definition of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1350" dirty="0"/>
                  <a:t> this is equivalent to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r>
                  <a:rPr lang="en-US" sz="1350" dirty="0"/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  <a:blipFill>
                <a:blip r:embed="rId3"/>
                <a:stretch>
                  <a:fillRect l="-76" t="-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/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  <a:blipFill>
                <a:blip r:embed="rId4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02010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BBF29A-DA68-4BE5-835B-6CC4A5F66394}"/>
              </a:ext>
            </a:extLst>
          </p:cNvPr>
          <p:cNvSpPr txBox="1"/>
          <p:nvPr/>
        </p:nvSpPr>
        <p:spPr>
          <a:xfrm>
            <a:off x="1692989" y="110425"/>
            <a:ext cx="543931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 the Policy as we Experience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/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𝑅</m:t>
                      </m:r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FB1DC6-44D5-45BF-9C62-2CCB6A2D51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4485" y="828835"/>
                <a:ext cx="4328364" cy="603755"/>
              </a:xfrm>
              <a:prstGeom prst="rect">
                <a:avLst/>
              </a:prstGeom>
              <a:blipFill>
                <a:blip r:embed="rId2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/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Based on the definition of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350" dirty="0"/>
                  <a:t> this is equivalent to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By the definition of probability, as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→∞,</m:t>
                    </m:r>
                  </m:oMath>
                </a14:m>
                <a:r>
                  <a:rPr lang="en-US" sz="1350" dirty="0"/>
                  <a:t> this is equivalent to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46C77AA-949C-45EE-9870-CC20EE55FD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35" y="1970764"/>
                <a:ext cx="8030060" cy="1962076"/>
              </a:xfrm>
              <a:prstGeom prst="rect">
                <a:avLst/>
              </a:prstGeom>
              <a:blipFill>
                <a:blip r:embed="rId3"/>
                <a:stretch>
                  <a:fillRect l="-76" t="-311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/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←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p>
                            <m:sSup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brk m:alnAt="7"/>
                                </m:r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r>
                            <a:rPr lang="en-US" sz="135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func>
                            <m:funcPr>
                              <m:ctrlP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limLow>
                                <m:limLow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(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)]</m:t>
                              </m:r>
                            </m:e>
                          </m:func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ED76E46-8D21-4F96-864F-F9EF8B5EC2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3320" y="2495362"/>
                <a:ext cx="4634217" cy="603755"/>
              </a:xfrm>
              <a:prstGeom prst="rect">
                <a:avLst/>
              </a:prstGeom>
              <a:blipFill>
                <a:blip r:embed="rId4"/>
                <a:stretch>
                  <a:fillRect t="-118182" b="-1646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EE4ED9-9321-47AA-85C9-5632021BAFD4}"/>
                  </a:ext>
                </a:extLst>
              </p:cNvPr>
              <p:cNvSpPr txBox="1"/>
              <p:nvPr/>
            </p:nvSpPr>
            <p:spPr>
              <a:xfrm>
                <a:off x="1046932" y="4141293"/>
                <a:ext cx="7022307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EE4ED9-9321-47AA-85C9-5632021BA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932" y="4141293"/>
                <a:ext cx="7022307" cy="5861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881832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D106-1DD5-480B-A51B-0B57D7F8AE37}"/>
                  </a:ext>
                </a:extLst>
              </p:cNvPr>
              <p:cNvSpPr txBox="1"/>
              <p:nvPr/>
            </p:nvSpPr>
            <p:spPr>
              <a:xfrm>
                <a:off x="860953" y="752976"/>
                <a:ext cx="7006020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EA3D106-1DD5-480B-A51B-0B57D7F8AE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953" y="752976"/>
                <a:ext cx="7006020" cy="5861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64B4F60E-DF38-4EF8-BC86-2FA06C32606B}"/>
              </a:ext>
            </a:extLst>
          </p:cNvPr>
          <p:cNvSpPr txBox="1"/>
          <p:nvPr/>
        </p:nvSpPr>
        <p:spPr>
          <a:xfrm>
            <a:off x="2965788" y="81365"/>
            <a:ext cx="303634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Learning from Experience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135B3-9FCC-477E-A12E-4CF61A9A6A92}"/>
                  </a:ext>
                </a:extLst>
              </p:cNvPr>
              <p:cNvSpPr txBox="1"/>
              <p:nvPr/>
            </p:nvSpPr>
            <p:spPr>
              <a:xfrm>
                <a:off x="499820" y="1908887"/>
                <a:ext cx="7341625" cy="27930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We don’t know the underlying probability distribution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But we can sample from it, from experience; </a:t>
                </a:r>
                <a:r>
                  <a:rPr lang="en-US" sz="1350" u="sng" dirty="0"/>
                  <a:t>don’t need to know or estimate </a:t>
                </a:r>
                <a14:m>
                  <m:oMath xmlns:m="http://schemas.openxmlformats.org/officeDocument/2006/math">
                    <m:r>
                      <a:rPr lang="en-US" sz="1350" i="1" u="sng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350" i="1" u="sng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sz="1350" i="1" u="sng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1350" i="1" u="sng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 u="sng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350" i="1" u="sng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</m:oMath>
                </a14:m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When in state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350" dirty="0"/>
                  <a:t>, try an action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sz="1350" dirty="0"/>
                  <a:t>, and see what happens</a:t>
                </a:r>
                <a:r>
                  <a:rPr lang="en-US" sz="1350" i="1" dirty="0"/>
                  <a:t>, i.e.</a:t>
                </a:r>
                <a:r>
                  <a:rPr lang="en-US" sz="1350" dirty="0"/>
                  <a:t>, see what reward </a:t>
                </a:r>
                <a14:m>
                  <m:oMath xmlns:m="http://schemas.openxmlformats.org/officeDocument/2006/math">
                    <m:r>
                      <a:rPr lang="en-US" sz="1350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sz="1350" dirty="0"/>
                  <a:t> is manifested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Model learns to value, or </a:t>
                </a:r>
                <a:r>
                  <a:rPr lang="en-US" sz="1350" i="1" dirty="0"/>
                  <a:t>reinforce</a:t>
                </a:r>
                <a:r>
                  <a:rPr lang="en-US" sz="1350" dirty="0"/>
                  <a:t>, actions in a given state that are expected to be valuable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55135B3-9FCC-477E-A12E-4CF61A9A6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820" y="1908887"/>
                <a:ext cx="7341625" cy="2793072"/>
              </a:xfrm>
              <a:prstGeom prst="rect">
                <a:avLst/>
              </a:prstGeom>
              <a:blipFill>
                <a:blip r:embed="rId3"/>
                <a:stretch>
                  <a:fillRect l="-83" t="-218" b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40515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AE1B1-E221-413C-A7A0-5959A39D563C}"/>
              </a:ext>
            </a:extLst>
          </p:cNvPr>
          <p:cNvSpPr txBox="1"/>
          <p:nvPr/>
        </p:nvSpPr>
        <p:spPr>
          <a:xfrm>
            <a:off x="3186639" y="0"/>
            <a:ext cx="20897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Naïve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0087-7A1A-406A-B50E-70CAB4BD6381}"/>
              </a:ext>
            </a:extLst>
          </p:cNvPr>
          <p:cNvSpPr txBox="1"/>
          <p:nvPr/>
        </p:nvSpPr>
        <p:spPr>
          <a:xfrm>
            <a:off x="479703" y="1725005"/>
            <a:ext cx="6479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Suggests an update rule we implement “on the fly”, as we experience the environment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A228F-06B7-49E9-A841-FE5F1E30B1CA}"/>
                  </a:ext>
                </a:extLst>
              </p:cNvPr>
              <p:cNvSpPr txBox="1"/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+[</m:t>
                    </m:r>
                    <m:sSub>
                      <m:sSub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  <m:r>
                          <a:rPr lang="en-US" sz="135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lim/>
                    </m:limLow>
                  </m:oMath>
                </a14:m>
                <a:r>
                  <a:rPr lang="en-US" sz="1350" dirty="0"/>
                  <a:t>  ,  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C6A228F-06B7-49E9-A841-FE5F1E30B1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blipFill>
                <a:blip r:embed="rId2"/>
                <a:stretch>
                  <a:fillRect l="-1358" t="-10769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95A258-434F-4EA2-9E2B-70870448D252}"/>
                  </a:ext>
                </a:extLst>
              </p:cNvPr>
              <p:cNvSpPr txBox="1"/>
              <p:nvPr/>
            </p:nvSpPr>
            <p:spPr>
              <a:xfrm>
                <a:off x="956653" y="666727"/>
                <a:ext cx="7027180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b="0" i="1" smtClean="0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295A258-434F-4EA2-9E2B-70870448D2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53" y="666727"/>
                <a:ext cx="7027180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648447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AAE1B1-E221-413C-A7A0-5959A39D563C}"/>
              </a:ext>
            </a:extLst>
          </p:cNvPr>
          <p:cNvSpPr txBox="1"/>
          <p:nvPr/>
        </p:nvSpPr>
        <p:spPr>
          <a:xfrm>
            <a:off x="3186639" y="0"/>
            <a:ext cx="2089739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Naïve Q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BE0087-7A1A-406A-B50E-70CAB4BD6381}"/>
              </a:ext>
            </a:extLst>
          </p:cNvPr>
          <p:cNvSpPr txBox="1"/>
          <p:nvPr/>
        </p:nvSpPr>
        <p:spPr>
          <a:xfrm>
            <a:off x="479703" y="1725005"/>
            <a:ext cx="647965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Suggests an update rule we implement “on the fly”, as we experience the environment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10A690-FF36-498D-861C-7200ACB715EC}"/>
              </a:ext>
            </a:extLst>
          </p:cNvPr>
          <p:cNvSpPr txBox="1"/>
          <p:nvPr/>
        </p:nvSpPr>
        <p:spPr>
          <a:xfrm>
            <a:off x="419646" y="3630004"/>
            <a:ext cx="692958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sz="1350" dirty="0"/>
              <a:t>The 1/</a:t>
            </a:r>
            <a:r>
              <a:rPr lang="en-US" sz="1350" i="1" dirty="0"/>
              <a:t>T</a:t>
            </a:r>
            <a:r>
              <a:rPr lang="en-US" sz="1350" dirty="0"/>
              <a:t> factor doesn’t affect policy (max operation), and therefore we ignore it for simplicity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8CD053-62AD-490D-9C89-6AF0BDD627D4}"/>
                  </a:ext>
                </a:extLst>
              </p:cNvPr>
              <p:cNvSpPr txBox="1"/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𝑛𝑒𝑤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𝑜𝑙𝑑</m:t>
                        </m:r>
                      </m:sup>
                    </m:sSup>
                    <m:d>
                      <m:d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1350" i="1">
                        <a:latin typeface="Cambria Math" panose="02040503050406030204" pitchFamily="18" charset="0"/>
                      </a:rPr>
                      <m:t>+[</m:t>
                    </m:r>
                    <m:sSub>
                      <m:sSubPr>
                        <m:ctrlPr>
                          <a:rPr lang="en-US" sz="135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135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35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limLow>
                      <m:limLow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limLow>
                          <m:limLow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135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  <m:r>
                          <a:rPr lang="en-US" sz="1350"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𝑜𝑙𝑑</m:t>
                            </m:r>
                          </m:sup>
                        </m:sSup>
                        <m:d>
                          <m:d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sub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bSup>
                            <m:r>
                              <a:rPr lang="en-US" sz="135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135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1350" i="1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]</m:t>
                        </m:r>
                      </m:e>
                      <m:lim/>
                    </m:limLow>
                  </m:oMath>
                </a14:m>
                <a:r>
                  <a:rPr lang="en-US" sz="1350" dirty="0"/>
                  <a:t>  ,   </a:t>
                </a:r>
                <a14:m>
                  <m:oMath xmlns:m="http://schemas.openxmlformats.org/officeDocument/2006/math">
                    <m:r>
                      <a:rPr lang="en-US" sz="1350">
                        <a:latin typeface="Cambria Math" panose="02040503050406030204" pitchFamily="18" charset="0"/>
                      </a:rPr>
                      <m:t>          </m:t>
                    </m:r>
                    <m:r>
                      <m:rPr>
                        <m:sty m:val="p"/>
                      </m:rPr>
                      <a:rPr lang="en-US" sz="1350">
                        <a:latin typeface="Cambria Math" panose="02040503050406030204" pitchFamily="18" charset="0"/>
                      </a:rPr>
                      <m:t>with</m:t>
                    </m:r>
                    <m:r>
                      <a:rPr lang="en-US" sz="135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 </m:t>
                    </m:r>
                    <m:sSubSup>
                      <m:sSub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135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sz="13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sz="135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35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18CD053-62AD-490D-9C89-6AF0BDD627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549" y="2494502"/>
                <a:ext cx="5835636" cy="396840"/>
              </a:xfrm>
              <a:prstGeom prst="rect">
                <a:avLst/>
              </a:prstGeom>
              <a:blipFill>
                <a:blip r:embed="rId2"/>
                <a:stretch>
                  <a:fillRect l="-1358" t="-10769" r="-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A09CA-FA66-489F-BDF0-CDCDCF5A965E}"/>
                  </a:ext>
                </a:extLst>
              </p:cNvPr>
              <p:cNvSpPr txBox="1"/>
              <p:nvPr/>
            </p:nvSpPr>
            <p:spPr>
              <a:xfrm>
                <a:off x="956653" y="666727"/>
                <a:ext cx="6919202" cy="58618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f>
                        <m:fPr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pt-BR" sz="135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pt-BR" sz="135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[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 </m:t>
                          </m:r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limLow>
                                <m:limLow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lim>
                              </m:limLow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𝑜𝑙𝑑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35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p>
                                      <m:r>
                                        <a:rPr lang="en-US" sz="1350" i="1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] ,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each</m:t>
                              </m:r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∼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lim/>
                          </m:limLow>
                        </m:e>
                      </m:nary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CA09CA-FA66-489F-BDF0-CDCDCF5A96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653" y="666727"/>
                <a:ext cx="6919202" cy="5861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874548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EBC45-BEFE-4744-81B5-2F289D3CA2FF}"/>
              </a:ext>
            </a:extLst>
          </p:cNvPr>
          <p:cNvSpPr txBox="1"/>
          <p:nvPr/>
        </p:nvSpPr>
        <p:spPr>
          <a:xfrm>
            <a:off x="3350668" y="0"/>
            <a:ext cx="141256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9A8E02-3017-4888-8154-5D6411280D31}"/>
                  </a:ext>
                </a:extLst>
              </p:cNvPr>
              <p:cNvSpPr txBox="1"/>
              <p:nvPr/>
            </p:nvSpPr>
            <p:spPr>
              <a:xfrm>
                <a:off x="439020" y="684682"/>
                <a:ext cx="8579593" cy="34163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The simple/naïve setup is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Introduce a “learning rate” </a:t>
                </a:r>
                <a14:m>
                  <m:oMath xmlns:m="http://schemas.openxmlformats.org/officeDocument/2006/math">
                    <m:r>
                      <a:rPr lang="en-US" sz="135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350" i="1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sz="1350" dirty="0"/>
                  <a:t> and modify the update rule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sz="1350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sz="1350" dirty="0"/>
                  <a:t>This is called Q learning, and it allows one to learn a policy on the life, adaptively, as the environment is experienced 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59A8E02-3017-4888-8154-5D6411280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020" y="684682"/>
                <a:ext cx="8579593" cy="3416320"/>
              </a:xfrm>
              <a:prstGeom prst="rect">
                <a:avLst/>
              </a:prstGeom>
              <a:blipFill>
                <a:blip r:embed="rId2"/>
                <a:stretch>
                  <a:fillRect l="-71" t="-178" b="-8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EA2B4B-DB17-4FF4-9132-D5EA2BCDE507}"/>
                  </a:ext>
                </a:extLst>
              </p:cNvPr>
              <p:cNvSpPr txBox="1"/>
              <p:nvPr/>
            </p:nvSpPr>
            <p:spPr>
              <a:xfrm>
                <a:off x="2247557" y="1251845"/>
                <a:ext cx="3767698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lim/>
                      </m:limLow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C7EA2B4B-DB17-4FF4-9132-D5EA2BCDE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557" y="1251845"/>
                <a:ext cx="3767698" cy="396840"/>
              </a:xfrm>
              <a:prstGeom prst="rect">
                <a:avLst/>
              </a:prstGeom>
              <a:blipFill>
                <a:blip r:embed="rId3"/>
                <a:stretch>
                  <a:fillRect l="-1133" r="-1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C0B37-6B16-4C54-AF98-70A5A85EED7E}"/>
                  </a:ext>
                </a:extLst>
              </p:cNvPr>
              <p:cNvSpPr txBox="1"/>
              <p:nvPr/>
            </p:nvSpPr>
            <p:spPr>
              <a:xfrm>
                <a:off x="1929585" y="2923814"/>
                <a:ext cx="4683398" cy="3968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𝑛𝑒𝑤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⋅</m:t>
                      </m:r>
                      <m:sSup>
                        <m:sSup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𝑜𝑙𝑑</m:t>
                          </m:r>
                        </m:sup>
                      </m:sSup>
                      <m:d>
                        <m:d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⋅[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 </m:t>
                      </m:r>
                      <m:limLow>
                        <m:limLow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limLow>
                            <m:limLow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35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  <m:r>
                            <a:rPr lang="en-US" sz="1350"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350" i="1">
                                  <a:latin typeface="Cambria Math" panose="02040503050406030204" pitchFamily="18" charset="0"/>
                                </a:rPr>
                                <m:t>𝑜𝑙𝑑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35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sz="135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135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lim/>
                      </m:limLow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7FC0B37-6B16-4C54-AF98-70A5A85E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585" y="2923814"/>
                <a:ext cx="4683398" cy="396840"/>
              </a:xfrm>
              <a:prstGeom prst="rect">
                <a:avLst/>
              </a:prstGeom>
              <a:blipFill>
                <a:blip r:embed="rId4"/>
                <a:stretch>
                  <a:fillRect l="-781" r="-9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1777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16x9_duke_ppt_3</Template>
  <TotalTime>501</TotalTime>
  <Words>5742</Words>
  <Application>Microsoft Office PowerPoint</Application>
  <PresentationFormat>On-screen Show (16:9)</PresentationFormat>
  <Paragraphs>1318</Paragraphs>
  <Slides>105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105</vt:i4>
      </vt:variant>
    </vt:vector>
  </HeadingPairs>
  <TitlesOfParts>
    <vt:vector size="112" baseType="lpstr">
      <vt:lpstr>Helvetica Neue</vt:lpstr>
      <vt:lpstr>Arial</vt:lpstr>
      <vt:lpstr>Calibri</vt:lpstr>
      <vt:lpstr>Cambria Math</vt:lpstr>
      <vt:lpstr>Helvetica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Duke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lawrence carin</dc:creator>
  <cp:lastModifiedBy>lawrence carin</cp:lastModifiedBy>
  <cp:revision>10</cp:revision>
  <dcterms:created xsi:type="dcterms:W3CDTF">2018-06-16T13:03:40Z</dcterms:created>
  <dcterms:modified xsi:type="dcterms:W3CDTF">2018-11-05T13:24:18Z</dcterms:modified>
</cp:coreProperties>
</file>